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36" autoAdjust="0"/>
    <p:restoredTop sz="94660"/>
  </p:normalViewPr>
  <p:slideViewPr>
    <p:cSldViewPr snapToGrid="0">
      <p:cViewPr varScale="1">
        <p:scale>
          <a:sx n="77" d="100"/>
          <a:sy n="77" d="100"/>
        </p:scale>
        <p:origin x="1470" y="90"/>
      </p:cViewPr>
      <p:guideLst/>
    </p:cSldViewPr>
  </p:slid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F0158E-0BEA-4BFF-AA61-7914394B3C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14F11DA1-6698-4392-B84F-664E2A344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192300-EA15-4B15-A783-6E65AD991BC8}" type="datetimeFigureOut">
              <a:rPr lang="en-NZ" smtClean="0"/>
              <a:t>28/09/2021</a:t>
            </a:fld>
            <a:endParaRPr lang="en-NZ"/>
          </a:p>
        </p:txBody>
      </p:sp>
      <p:sp>
        <p:nvSpPr>
          <p:cNvPr id="4" name="Footer Placeholder 3">
            <a:extLst>
              <a:ext uri="{FF2B5EF4-FFF2-40B4-BE49-F238E27FC236}">
                <a16:creationId xmlns:a16="http://schemas.microsoft.com/office/drawing/2014/main" id="{AB15D29F-AD7A-40A3-90D1-5C7D45458A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A27F1443-A053-47AC-962C-46D85BEC89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16929-A883-446E-B000-A06150AF9A4B}" type="slidenum">
              <a:rPr lang="en-NZ" smtClean="0"/>
              <a:t>‹#›</a:t>
            </a:fld>
            <a:endParaRPr lang="en-NZ"/>
          </a:p>
        </p:txBody>
      </p:sp>
    </p:spTree>
    <p:extLst>
      <p:ext uri="{BB962C8B-B14F-4D97-AF65-F5344CB8AC3E}">
        <p14:creationId xmlns:p14="http://schemas.microsoft.com/office/powerpoint/2010/main" val="414728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14211-E28D-4196-8F23-467118673D5D}" type="datetimeFigureOut">
              <a:rPr lang="en-NZ" smtClean="0"/>
              <a:t>28/09/2021</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C6E0-D6AA-4C96-836C-B12EBD6499B1}" type="slidenum">
              <a:rPr lang="en-NZ" smtClean="0"/>
              <a:t>‹#›</a:t>
            </a:fld>
            <a:endParaRPr lang="en-NZ"/>
          </a:p>
        </p:txBody>
      </p:sp>
    </p:spTree>
    <p:extLst>
      <p:ext uri="{BB962C8B-B14F-4D97-AF65-F5344CB8AC3E}">
        <p14:creationId xmlns:p14="http://schemas.microsoft.com/office/powerpoint/2010/main" val="213855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accent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2890303"/>
            <a:ext cx="6858000" cy="538697"/>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6" name="Picture 5">
            <a:extLst>
              <a:ext uri="{FF2B5EF4-FFF2-40B4-BE49-F238E27FC236}">
                <a16:creationId xmlns:a16="http://schemas.microsoft.com/office/drawing/2014/main" id="{5A6AB894-3DB9-43E6-854A-5B9B32AAA2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7760" y="3959961"/>
            <a:ext cx="2700471" cy="1286198"/>
          </a:xfrm>
          <a:prstGeom prst="rect">
            <a:avLst/>
          </a:prstGeom>
        </p:spPr>
      </p:pic>
    </p:spTree>
    <p:extLst>
      <p:ext uri="{BB962C8B-B14F-4D97-AF65-F5344CB8AC3E}">
        <p14:creationId xmlns:p14="http://schemas.microsoft.com/office/powerpoint/2010/main" val="202488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eading and bullets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628650" y="137587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5" name="Picture 4">
            <a:extLst>
              <a:ext uri="{FF2B5EF4-FFF2-40B4-BE49-F238E27FC236}">
                <a16:creationId xmlns:a16="http://schemas.microsoft.com/office/drawing/2014/main" id="{B1AAE9B7-F6A0-44A7-887A-A1EC309E96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62375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Heading and bullets 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6" name="Picture 5">
            <a:extLst>
              <a:ext uri="{FF2B5EF4-FFF2-40B4-BE49-F238E27FC236}">
                <a16:creationId xmlns:a16="http://schemas.microsoft.com/office/drawing/2014/main" id="{80ED18F1-8DAE-4FD0-BA60-1243D3FA63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210465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and plain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a:t>Modifiez le style du titre</a:t>
            </a:r>
            <a:endParaRPr lang="en-NZ"/>
          </a:p>
        </p:txBody>
      </p:sp>
      <p:pic>
        <p:nvPicPr>
          <p:cNvPr id="4" name="Picture 3">
            <a:extLst>
              <a:ext uri="{FF2B5EF4-FFF2-40B4-BE49-F238E27FC236}">
                <a16:creationId xmlns:a16="http://schemas.microsoft.com/office/drawing/2014/main" id="{46C51CDF-0A8A-4B88-85D4-60A9032CDC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41651" y="311151"/>
            <a:ext cx="1375873" cy="655310"/>
          </a:xfrm>
          <a:prstGeom prst="rect">
            <a:avLst/>
          </a:prstGeom>
        </p:spPr>
      </p:pic>
    </p:spTree>
    <p:extLst>
      <p:ext uri="{BB962C8B-B14F-4D97-AF65-F5344CB8AC3E}">
        <p14:creationId xmlns:p14="http://schemas.microsoft.com/office/powerpoint/2010/main" val="3997570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and plain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a:t>Modifiez le style du titre</a:t>
            </a:r>
            <a:endParaRPr lang="en-NZ"/>
          </a:p>
        </p:txBody>
      </p:sp>
    </p:spTree>
    <p:extLst>
      <p:ext uri="{BB962C8B-B14F-4D97-AF65-F5344CB8AC3E}">
        <p14:creationId xmlns:p14="http://schemas.microsoft.com/office/powerpoint/2010/main" val="2373527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E3D5B-2D16-4C5E-B51C-927C485EC3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745" y="404910"/>
            <a:ext cx="1375873" cy="655310"/>
          </a:xfrm>
          <a:prstGeom prst="rect">
            <a:avLst/>
          </a:prstGeom>
        </p:spPr>
      </p:pic>
    </p:spTree>
    <p:extLst>
      <p:ext uri="{BB962C8B-B14F-4D97-AF65-F5344CB8AC3E}">
        <p14:creationId xmlns:p14="http://schemas.microsoft.com/office/powerpoint/2010/main" val="1371847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no logo">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3637" y="91586"/>
            <a:ext cx="1422535" cy="677535"/>
          </a:xfrm>
          <a:prstGeom prst="rect">
            <a:avLst/>
          </a:prstGeom>
        </p:spPr>
      </p:pic>
    </p:spTree>
    <p:extLst>
      <p:ext uri="{BB962C8B-B14F-4D97-AF65-F5344CB8AC3E}">
        <p14:creationId xmlns:p14="http://schemas.microsoft.com/office/powerpoint/2010/main" val="94680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682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a:t>Modifiez le style du titre</a:t>
            </a:r>
            <a:endParaRPr lang="en-NZ"/>
          </a:p>
        </p:txBody>
      </p:sp>
      <p:sp>
        <p:nvSpPr>
          <p:cNvPr id="3" name="Picture Placeholder 2">
            <a:extLst>
              <a:ext uri="{FF2B5EF4-FFF2-40B4-BE49-F238E27FC236}">
                <a16:creationId xmlns:a16="http://schemas.microsoft.com/office/drawing/2014/main"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NZ"/>
          </a:p>
        </p:txBody>
      </p:sp>
      <p:sp>
        <p:nvSpPr>
          <p:cNvPr id="4" name="Text Placeholder 3">
            <a:extLst>
              <a:ext uri="{FF2B5EF4-FFF2-40B4-BE49-F238E27FC236}">
                <a16:creationId xmlns:a16="http://schemas.microsoft.com/office/drawing/2014/main"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101756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caption small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a:t>Modifiez le style du titre</a:t>
            </a:r>
            <a:endParaRPr lang="en-NZ"/>
          </a:p>
        </p:txBody>
      </p:sp>
      <p:sp>
        <p:nvSpPr>
          <p:cNvPr id="3" name="Picture Placeholder 2">
            <a:extLst>
              <a:ext uri="{FF2B5EF4-FFF2-40B4-BE49-F238E27FC236}">
                <a16:creationId xmlns:a16="http://schemas.microsoft.com/office/drawing/2014/main"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NZ"/>
          </a:p>
        </p:txBody>
      </p:sp>
      <p:sp>
        <p:nvSpPr>
          <p:cNvPr id="4" name="Text Placeholder 3">
            <a:extLst>
              <a:ext uri="{FF2B5EF4-FFF2-40B4-BE49-F238E27FC236}">
                <a16:creationId xmlns:a16="http://schemas.microsoft.com/office/drawing/2014/main"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pic>
        <p:nvPicPr>
          <p:cNvPr id="7" name="Picture 6">
            <a:extLst>
              <a:ext uri="{FF2B5EF4-FFF2-40B4-BE49-F238E27FC236}">
                <a16:creationId xmlns:a16="http://schemas.microsoft.com/office/drawing/2014/main" id="{460DE470-EB93-4C4F-AD5E-539B9F3536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7144" y="431562"/>
            <a:ext cx="1113250" cy="530226"/>
          </a:xfrm>
          <a:prstGeom prst="rect">
            <a:avLst/>
          </a:prstGeom>
        </p:spPr>
      </p:pic>
    </p:spTree>
    <p:extLst>
      <p:ext uri="{BB962C8B-B14F-4D97-AF65-F5344CB8AC3E}">
        <p14:creationId xmlns:p14="http://schemas.microsoft.com/office/powerpoint/2010/main" val="256471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E0BCDEE1-43FA-47A0-BF67-3CD946318E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6217" y="3575261"/>
            <a:ext cx="2811566" cy="1339111"/>
          </a:xfrm>
          <a:prstGeom prst="rect">
            <a:avLst/>
          </a:prstGeom>
        </p:spPr>
      </p:pic>
    </p:spTree>
    <p:extLst>
      <p:ext uri="{BB962C8B-B14F-4D97-AF65-F5344CB8AC3E}">
        <p14:creationId xmlns:p14="http://schemas.microsoft.com/office/powerpoint/2010/main" val="3001528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2833154"/>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6A85AB2A-104A-4D52-995C-3FE0A541B4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6217" y="3575261"/>
            <a:ext cx="2811566" cy="1339111"/>
          </a:xfrm>
          <a:prstGeom prst="rect">
            <a:avLst/>
          </a:prstGeom>
        </p:spPr>
      </p:pic>
    </p:spTree>
    <p:extLst>
      <p:ext uri="{BB962C8B-B14F-4D97-AF65-F5344CB8AC3E}">
        <p14:creationId xmlns:p14="http://schemas.microsoft.com/office/powerpoint/2010/main" val="2081980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2833154"/>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EE88B631-0029-4615-B829-A727B6C76ED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6217" y="3575261"/>
            <a:ext cx="2811566" cy="1339111"/>
          </a:xfrm>
          <a:prstGeom prst="rect">
            <a:avLst/>
          </a:prstGeom>
        </p:spPr>
      </p:pic>
    </p:spTree>
    <p:extLst>
      <p:ext uri="{BB962C8B-B14F-4D97-AF65-F5344CB8AC3E}">
        <p14:creationId xmlns:p14="http://schemas.microsoft.com/office/powerpoint/2010/main" val="29671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2361933"/>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3333751"/>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36318B0C-1EC2-4AA8-9C7B-FC75BD6FD9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6217" y="3992045"/>
            <a:ext cx="2811566" cy="1339111"/>
          </a:xfrm>
          <a:prstGeom prst="rect">
            <a:avLst/>
          </a:prstGeom>
        </p:spPr>
      </p:pic>
    </p:spTree>
    <p:extLst>
      <p:ext uri="{BB962C8B-B14F-4D97-AF65-F5344CB8AC3E}">
        <p14:creationId xmlns:p14="http://schemas.microsoft.com/office/powerpoint/2010/main" val="201391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51545" y="687396"/>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51545" y="1621114"/>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02A37300-1750-4CF3-B3AB-BB773EBF65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0758" y="2241308"/>
            <a:ext cx="2811566" cy="1339111"/>
          </a:xfrm>
          <a:prstGeom prst="rect">
            <a:avLst/>
          </a:prstGeom>
        </p:spPr>
      </p:pic>
    </p:spTree>
    <p:extLst>
      <p:ext uri="{BB962C8B-B14F-4D97-AF65-F5344CB8AC3E}">
        <p14:creationId xmlns:p14="http://schemas.microsoft.com/office/powerpoint/2010/main" val="71871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2744090"/>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3734958"/>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D46B181D-3CF8-4FA4-BAE1-1884A10192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3129" y="4412302"/>
            <a:ext cx="2811566" cy="1339111"/>
          </a:xfrm>
          <a:prstGeom prst="rect">
            <a:avLst/>
          </a:prstGeom>
        </p:spPr>
      </p:pic>
    </p:spTree>
    <p:extLst>
      <p:ext uri="{BB962C8B-B14F-4D97-AF65-F5344CB8AC3E}">
        <p14:creationId xmlns:p14="http://schemas.microsoft.com/office/powerpoint/2010/main" val="234206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marL="457200" indent="-457200">
              <a:buClr>
                <a:schemeClr val="accent1"/>
              </a:buClr>
              <a:buSzPct val="100000"/>
              <a:buFont typeface="+mj-lt"/>
              <a:buAutoNum type="arabicPeriod"/>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5" name="Picture 4">
            <a:extLst>
              <a:ext uri="{FF2B5EF4-FFF2-40B4-BE49-F238E27FC236}">
                <a16:creationId xmlns:a16="http://schemas.microsoft.com/office/drawing/2014/main" id="{BE6CB0CC-D317-482F-846B-3814D19307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8844" y="6034114"/>
            <a:ext cx="1375873" cy="655310"/>
          </a:xfrm>
          <a:prstGeom prst="rect">
            <a:avLst/>
          </a:prstGeom>
        </p:spPr>
      </p:pic>
    </p:spTree>
    <p:extLst>
      <p:ext uri="{BB962C8B-B14F-4D97-AF65-F5344CB8AC3E}">
        <p14:creationId xmlns:p14="http://schemas.microsoft.com/office/powerpoint/2010/main" val="982819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Heading and bullets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7" name="Picture 6">
            <a:extLst>
              <a:ext uri="{FF2B5EF4-FFF2-40B4-BE49-F238E27FC236}">
                <a16:creationId xmlns:a16="http://schemas.microsoft.com/office/drawing/2014/main" id="{08F897B4-FAF4-4141-B970-C51951F855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1531640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FA7C9D-D83C-4484-9533-0B150B1E61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NZ"/>
          </a:p>
        </p:txBody>
      </p:sp>
      <p:sp>
        <p:nvSpPr>
          <p:cNvPr id="3" name="Text Placeholder 2">
            <a:extLst>
              <a:ext uri="{FF2B5EF4-FFF2-40B4-BE49-F238E27FC236}">
                <a16:creationId xmlns:a16="http://schemas.microsoft.com/office/drawing/2014/main" id="{26A860A2-5715-4DC5-A2F4-36393F0437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47EB925-7612-46E3-B325-E0F2E64E217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26115-93DD-439D-AB73-B403A1B14893}" type="datetimeFigureOut">
              <a:rPr lang="en-NZ" smtClean="0"/>
              <a:t>28/09/2021</a:t>
            </a:fld>
            <a:endParaRPr lang="en-NZ"/>
          </a:p>
        </p:txBody>
      </p:sp>
      <p:sp>
        <p:nvSpPr>
          <p:cNvPr id="5" name="Footer Placeholder 4">
            <a:extLst>
              <a:ext uri="{FF2B5EF4-FFF2-40B4-BE49-F238E27FC236}">
                <a16:creationId xmlns:a16="http://schemas.microsoft.com/office/drawing/2014/main" id="{B0B83F4A-34D0-4D19-B9A4-0D24C5D73C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ECC97524-6E08-4C30-9778-5BEC932F639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t>‹#›</a:t>
            </a:fld>
            <a:endParaRPr lang="en-NZ"/>
          </a:p>
        </p:txBody>
      </p:sp>
    </p:spTree>
    <p:extLst>
      <p:ext uri="{BB962C8B-B14F-4D97-AF65-F5344CB8AC3E}">
        <p14:creationId xmlns:p14="http://schemas.microsoft.com/office/powerpoint/2010/main" val="2338621947"/>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7" r:id="rId3"/>
    <p:sldLayoutId id="2147483668" r:id="rId4"/>
    <p:sldLayoutId id="2147483665" r:id="rId5"/>
    <p:sldLayoutId id="2147483669" r:id="rId6"/>
    <p:sldLayoutId id="2147483666" r:id="rId7"/>
    <p:sldLayoutId id="2147483662" r:id="rId8"/>
    <p:sldLayoutId id="2147483674" r:id="rId9"/>
    <p:sldLayoutId id="2147483660" r:id="rId10"/>
    <p:sldLayoutId id="2147483661" r:id="rId11"/>
    <p:sldLayoutId id="2147483654" r:id="rId12"/>
    <p:sldLayoutId id="2147483663" r:id="rId13"/>
    <p:sldLayoutId id="2147483664" r:id="rId14"/>
    <p:sldLayoutId id="2147483673" r:id="rId15"/>
    <p:sldLayoutId id="2147483655" r:id="rId16"/>
    <p:sldLayoutId id="2147483657" r:id="rId17"/>
    <p:sldLayoutId id="2147483670"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epbih.ba/"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google.ba/url?sa=i&amp;rct=j&amp;q=&amp;esrc=s&amp;source=images&amp;cd=&amp;ved=0ahUKEwjA-NXK76bWAhUKvRoKHYjwAu8QjRwIBw&amp;url=http://bportal.ba/elektroprivreda-bih-raspisala-konkurs-termoelektrana-tuzla-prima-24-radnika-na-neodredeno/&amp;psig=AFQjCNFUssTiTpfj0LunNapOfYQIXTNVTg&amp;ust=1505553432885566"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6C27A-72D8-457B-A723-F18600481DD2}"/>
              </a:ext>
            </a:extLst>
          </p:cNvPr>
          <p:cNvSpPr>
            <a:spLocks noGrp="1"/>
          </p:cNvSpPr>
          <p:nvPr>
            <p:ph type="ctrTitle"/>
          </p:nvPr>
        </p:nvSpPr>
        <p:spPr>
          <a:xfrm>
            <a:off x="1131259" y="2135363"/>
            <a:ext cx="6858000" cy="1205951"/>
          </a:xfrm>
        </p:spPr>
        <p:txBody>
          <a:bodyPr>
            <a:noAutofit/>
          </a:bodyPr>
          <a:lstStyle/>
          <a:p>
            <a:r>
              <a:rPr lang="de-DE" sz="2400" b="1" dirty="0">
                <a:solidFill>
                  <a:srgbClr val="FFFF00"/>
                </a:solidFill>
                <a:effectLst/>
                <a:latin typeface="Arial" panose="020B0604020202020204" pitchFamily="34" charset="0"/>
                <a:ea typeface="Times New Roman" panose="02020603050405020304" pitchFamily="18" charset="0"/>
              </a:rPr>
              <a:t>ANALIZA STRUJA ZEMLJOSPOJA U 6 kV MREŽI SA IZOLOVANOM NEUTRALNOM TAČKOM U TERMOELEKTRANI „TUZLA“</a:t>
            </a:r>
            <a:endParaRPr lang="en-NZ" sz="2400" dirty="0">
              <a:solidFill>
                <a:srgbClr val="FFFF00"/>
              </a:solidFill>
            </a:endParaRPr>
          </a:p>
        </p:txBody>
      </p:sp>
      <p:sp>
        <p:nvSpPr>
          <p:cNvPr id="3" name="Subtitle 2">
            <a:extLst>
              <a:ext uri="{FF2B5EF4-FFF2-40B4-BE49-F238E27FC236}">
                <a16:creationId xmlns:a16="http://schemas.microsoft.com/office/drawing/2014/main" id="{EC0EF756-2813-4C92-852F-C68BE5F816AC}"/>
              </a:ext>
            </a:extLst>
          </p:cNvPr>
          <p:cNvSpPr>
            <a:spLocks noGrp="1"/>
          </p:cNvSpPr>
          <p:nvPr>
            <p:ph type="subTitle" idx="1"/>
          </p:nvPr>
        </p:nvSpPr>
        <p:spPr>
          <a:xfrm>
            <a:off x="1131259" y="4983492"/>
            <a:ext cx="6858000" cy="902403"/>
          </a:xfrm>
        </p:spPr>
        <p:txBody>
          <a:bodyPr>
            <a:normAutofit fontScale="25000" lnSpcReduction="20000"/>
          </a:bodyPr>
          <a:lstStyle/>
          <a:p>
            <a:r>
              <a:rPr lang="hr-HR" sz="7200" dirty="0">
                <a:solidFill>
                  <a:schemeClr val="accent3"/>
                </a:solidFill>
              </a:rPr>
              <a:t>Nedžad Bjelić</a:t>
            </a:r>
            <a:r>
              <a:rPr lang="hr-HR" sz="7200" dirty="0">
                <a:solidFill>
                  <a:schemeClr val="bg1"/>
                </a:solidFill>
              </a:rPr>
              <a:t>, JP ''Elektroprivreda BiH‘’</a:t>
            </a:r>
            <a:endParaRPr lang="bs-Latn-BA" sz="7200" dirty="0">
              <a:solidFill>
                <a:schemeClr val="bg1"/>
              </a:solidFill>
            </a:endParaRPr>
          </a:p>
          <a:p>
            <a:r>
              <a:rPr lang="hr-HR" sz="7200" dirty="0"/>
              <a:t>Edin Hadžimustafić</a:t>
            </a:r>
            <a:r>
              <a:rPr lang="hr-HR" sz="7200" dirty="0">
                <a:solidFill>
                  <a:schemeClr val="bg1"/>
                </a:solidFill>
              </a:rPr>
              <a:t>, JP ''Elektroprivreda BiH‘’, TE „Tuzla”</a:t>
            </a:r>
          </a:p>
          <a:p>
            <a:r>
              <a:rPr lang="hr-HR" sz="7200" dirty="0">
                <a:solidFill>
                  <a:schemeClr val="bg1"/>
                </a:solidFill>
              </a:rPr>
              <a:t>Nedžad Osmić, JP ''Elektroprivreda BiH‘’, TE „Tuzla”</a:t>
            </a:r>
          </a:p>
          <a:p>
            <a:endParaRPr lang="en-NZ" dirty="0"/>
          </a:p>
        </p:txBody>
      </p:sp>
      <p:sp>
        <p:nvSpPr>
          <p:cNvPr id="5" name="TextBox 4">
            <a:extLst>
              <a:ext uri="{FF2B5EF4-FFF2-40B4-BE49-F238E27FC236}">
                <a16:creationId xmlns:a16="http://schemas.microsoft.com/office/drawing/2014/main" id="{006C3133-D877-4970-B599-A03DD931FA8E}"/>
              </a:ext>
            </a:extLst>
          </p:cNvPr>
          <p:cNvSpPr txBox="1"/>
          <p:nvPr/>
        </p:nvSpPr>
        <p:spPr>
          <a:xfrm>
            <a:off x="1143000" y="425491"/>
            <a:ext cx="4572000" cy="923330"/>
          </a:xfrm>
          <a:prstGeom prst="rect">
            <a:avLst/>
          </a:prstGeom>
          <a:noFill/>
        </p:spPr>
        <p:txBody>
          <a:bodyPr wrap="square">
            <a:spAutoFit/>
          </a:bodyPr>
          <a:lstStyle/>
          <a:p>
            <a:pPr algn="ctr"/>
            <a:r>
              <a:rPr lang="hr-HR" dirty="0">
                <a:solidFill>
                  <a:schemeClr val="bg1"/>
                </a:solidFill>
              </a:rPr>
              <a:t>JP Elektroprivreda BiH d.d. Sarajevo</a:t>
            </a:r>
            <a:r>
              <a:rPr lang="bs-Latn-BA" dirty="0">
                <a:solidFill>
                  <a:schemeClr val="bg1"/>
                </a:solidFill>
              </a:rPr>
              <a:t/>
            </a:r>
            <a:br>
              <a:rPr lang="bs-Latn-BA" dirty="0">
                <a:solidFill>
                  <a:schemeClr val="bg1"/>
                </a:solidFill>
              </a:rPr>
            </a:br>
            <a:r>
              <a:rPr lang="hr-HR" dirty="0">
                <a:solidFill>
                  <a:schemeClr val="bg1"/>
                </a:solidFill>
              </a:rPr>
              <a:t>Podružnica Termoelektrana „Tuzla“ Tuzla</a:t>
            </a:r>
            <a:br>
              <a:rPr lang="hr-HR" dirty="0">
                <a:solidFill>
                  <a:schemeClr val="bg1"/>
                </a:solidFill>
              </a:rPr>
            </a:br>
            <a:r>
              <a:rPr lang="bs-Latn-BA" u="sng" dirty="0">
                <a:solidFill>
                  <a:schemeClr val="bg1"/>
                </a:solidFill>
                <a:hlinkClick r:id="rId2">
                  <a:extLst>
                    <a:ext uri="{A12FA001-AC4F-418D-AE19-62706E023703}">
                      <ahyp:hlinkClr xmlns:ahyp="http://schemas.microsoft.com/office/drawing/2018/hyperlinkcolor" xmlns="" val="tx"/>
                    </a:ext>
                  </a:extLst>
                </a:hlinkClick>
              </a:rPr>
              <a:t>www.epbih.ba</a:t>
            </a:r>
            <a:endParaRPr lang="hr-HR" dirty="0">
              <a:solidFill>
                <a:schemeClr val="bg1"/>
              </a:solidFill>
            </a:endParaRPr>
          </a:p>
        </p:txBody>
      </p:sp>
      <p:pic>
        <p:nvPicPr>
          <p:cNvPr id="6" name="Picture 8" descr="image002">
            <a:extLst>
              <a:ext uri="{FF2B5EF4-FFF2-40B4-BE49-F238E27FC236}">
                <a16:creationId xmlns:a16="http://schemas.microsoft.com/office/drawing/2014/main" id="{07EA69FF-B67C-49BD-BEEF-DF963C968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09" y="339574"/>
            <a:ext cx="8953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Rezultat slika za termoelektrana tuzla">
            <a:hlinkClick r:id="rId4"/>
            <a:extLst>
              <a:ext uri="{FF2B5EF4-FFF2-40B4-BE49-F238E27FC236}">
                <a16:creationId xmlns:a16="http://schemas.microsoft.com/office/drawing/2014/main" id="{CBC7143B-F96F-499B-8ED7-BE2D98BBF7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4022" y="203549"/>
            <a:ext cx="3108358" cy="14955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043F95A-A103-413E-8EED-5D4968C747DD}"/>
              </a:ext>
            </a:extLst>
          </p:cNvPr>
          <p:cNvSpPr txBox="1"/>
          <p:nvPr/>
        </p:nvSpPr>
        <p:spPr>
          <a:xfrm>
            <a:off x="3128142" y="6063177"/>
            <a:ext cx="4572000" cy="369332"/>
          </a:xfrm>
          <a:prstGeom prst="rect">
            <a:avLst/>
          </a:prstGeom>
          <a:noFill/>
        </p:spPr>
        <p:txBody>
          <a:bodyPr wrap="square">
            <a:spAutoFit/>
          </a:bodyPr>
          <a:lstStyle/>
          <a:p>
            <a:r>
              <a:rPr lang="bs-Latn-BA" dirty="0">
                <a:solidFill>
                  <a:srgbClr val="00B0F0"/>
                </a:solidFill>
              </a:rPr>
              <a:t>Bečići, 28.09.2021. godine</a:t>
            </a:r>
          </a:p>
        </p:txBody>
      </p:sp>
    </p:spTree>
    <p:extLst>
      <p:ext uri="{BB962C8B-B14F-4D97-AF65-F5344CB8AC3E}">
        <p14:creationId xmlns:p14="http://schemas.microsoft.com/office/powerpoint/2010/main" val="1850277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D5CD8-FD9D-4862-BC7C-7485E541AAE4}"/>
              </a:ext>
            </a:extLst>
          </p:cNvPr>
          <p:cNvSpPr>
            <a:spLocks noGrp="1"/>
          </p:cNvSpPr>
          <p:nvPr>
            <p:ph type="ctrTitle"/>
          </p:nvPr>
        </p:nvSpPr>
        <p:spPr>
          <a:xfrm>
            <a:off x="1222899" y="247199"/>
            <a:ext cx="6858000" cy="538697"/>
          </a:xfrm>
        </p:spPr>
        <p:txBody>
          <a:bodyPr>
            <a:normAutofit/>
          </a:bodyPr>
          <a:lstStyle/>
          <a:p>
            <a:r>
              <a:rPr lang="bs-Latn-BA" sz="2400" dirty="0">
                <a:solidFill>
                  <a:schemeClr val="accent3"/>
                </a:solidFill>
              </a:rPr>
              <a:t>ZAKLJUČAK</a:t>
            </a:r>
            <a:endParaRPr lang="en-US" sz="2400" dirty="0">
              <a:solidFill>
                <a:schemeClr val="accent3"/>
              </a:solidFill>
            </a:endParaRPr>
          </a:p>
        </p:txBody>
      </p:sp>
      <p:sp>
        <p:nvSpPr>
          <p:cNvPr id="3" name="Subtitle 2">
            <a:extLst>
              <a:ext uri="{FF2B5EF4-FFF2-40B4-BE49-F238E27FC236}">
                <a16:creationId xmlns:a16="http://schemas.microsoft.com/office/drawing/2014/main" id="{D4CF49AA-769C-444B-BE0D-0243EF2A64CE}"/>
              </a:ext>
            </a:extLst>
          </p:cNvPr>
          <p:cNvSpPr>
            <a:spLocks noGrp="1"/>
          </p:cNvSpPr>
          <p:nvPr>
            <p:ph type="subTitle" idx="1"/>
          </p:nvPr>
        </p:nvSpPr>
        <p:spPr>
          <a:xfrm>
            <a:off x="292963" y="923279"/>
            <a:ext cx="8522563" cy="5687522"/>
          </a:xfrm>
        </p:spPr>
        <p:txBody>
          <a:bodyPr/>
          <a:lstStyle/>
          <a:p>
            <a:pPr marL="0" marR="0" indent="450215" algn="just">
              <a:spcBef>
                <a:spcPts val="0"/>
              </a:spcBef>
              <a:spcAft>
                <a:spcPts val="0"/>
              </a:spcAft>
              <a:tabLst>
                <a:tab pos="450215" algn="l"/>
              </a:tabLst>
            </a:pPr>
            <a:r>
              <a:rPr lang="sr-Latn-RS" sz="1800" dirty="0">
                <a:solidFill>
                  <a:srgbClr val="FFFF00"/>
                </a:solidFill>
                <a:effectLst/>
                <a:latin typeface="Arial" panose="020B0604020202020204" pitchFamily="34" charset="0"/>
                <a:ea typeface="Times New Roman" panose="02020603050405020304" pitchFamily="18" charset="0"/>
              </a:rPr>
              <a:t>Analizirajući proračunate maksimalne vrijednosti struja zemljospoja, koje se mogu pojaviti u 6 kV mreži TE Tuzla može se zaključiti da su dobijene vrijednosti u skladu sa važećim propisima o tehničkim mjerama za pogon i održavanje elektroenergetskih postrojenja, odnosno maksimalna struja zemljospoja u 6 kV mreži u TE Tuzla ne prelazi propisanu vrijednost od 30 A.</a:t>
            </a:r>
          </a:p>
          <a:p>
            <a:pPr marL="0" marR="0" indent="450215" algn="just">
              <a:spcBef>
                <a:spcPts val="0"/>
              </a:spcBef>
              <a:spcAft>
                <a:spcPts val="0"/>
              </a:spcAft>
              <a:tabLst>
                <a:tab pos="450215" algn="l"/>
              </a:tabLst>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sr-Latn-RS" sz="1800" dirty="0">
                <a:solidFill>
                  <a:srgbClr val="FFFF00"/>
                </a:solidFill>
                <a:effectLst/>
                <a:latin typeface="Arial" panose="020B0604020202020204" pitchFamily="34" charset="0"/>
                <a:ea typeface="Times New Roman" panose="02020603050405020304" pitchFamily="18" charset="0"/>
              </a:rPr>
              <a:t>Na bazi provedenog proračuna i pogonskih događaja u 6 kV mreži TE „Tuzla“ može se zaključiti da je detekcija i podešenje </a:t>
            </a:r>
            <a:r>
              <a:rPr lang="sr-Latn-RS" sz="1800" dirty="0" smtClean="0">
                <a:solidFill>
                  <a:srgbClr val="FFFF00"/>
                </a:solidFill>
                <a:effectLst/>
                <a:latin typeface="Arial" panose="020B0604020202020204" pitchFamily="34" charset="0"/>
                <a:ea typeface="Times New Roman" panose="02020603050405020304" pitchFamily="18" charset="0"/>
              </a:rPr>
              <a:t>zemljospojne </a:t>
            </a:r>
            <a:r>
              <a:rPr lang="sr-Latn-RS" sz="1800" dirty="0">
                <a:solidFill>
                  <a:srgbClr val="FFFF00"/>
                </a:solidFill>
                <a:effectLst/>
                <a:latin typeface="Arial" panose="020B0604020202020204" pitchFamily="34" charset="0"/>
                <a:ea typeface="Times New Roman" panose="02020603050405020304" pitchFamily="18" charset="0"/>
              </a:rPr>
              <a:t>zaštite na bloku 6 korektno, a da je na bloku 4 i 5 neophodno izvršiti promjenu podešenja zaštita od zemljospoja, te način detekcije struje zemljospoja. Za postojeće proizvodne jedinice (blokove 4 i 5) zbog relativno kratkog preostalog životnog vijeka potrebno je provesti </a:t>
            </a:r>
            <a:r>
              <a:rPr lang="sr-Latn-RS" sz="1800" dirty="0" smtClean="0">
                <a:solidFill>
                  <a:srgbClr val="FFFF00"/>
                </a:solidFill>
                <a:effectLst/>
                <a:latin typeface="Arial" panose="020B0604020202020204" pitchFamily="34" charset="0"/>
                <a:ea typeface="Times New Roman" panose="02020603050405020304" pitchFamily="18" charset="0"/>
              </a:rPr>
              <a:t>tehno-ekonomsku </a:t>
            </a:r>
            <a:r>
              <a:rPr lang="sr-Latn-RS" sz="1800" dirty="0">
                <a:solidFill>
                  <a:srgbClr val="FFFF00"/>
                </a:solidFill>
                <a:effectLst/>
                <a:latin typeface="Arial" panose="020B0604020202020204" pitchFamily="34" charset="0"/>
                <a:ea typeface="Times New Roman" panose="02020603050405020304" pitchFamily="18" charset="0"/>
              </a:rPr>
              <a:t>analizu promjene detekcije i podešenja postojeće zemljospojne zaštite uz ograničenje vremena trajanja zemljospoja. </a:t>
            </a:r>
          </a:p>
          <a:p>
            <a:pPr marL="0" marR="0" indent="450215" algn="just">
              <a:spcBef>
                <a:spcPts val="0"/>
              </a:spcBef>
              <a:spcAft>
                <a:spcPts val="0"/>
              </a:spcAft>
              <a:tabLst>
                <a:tab pos="450215" algn="l"/>
              </a:tabLst>
            </a:pPr>
            <a:endParaRPr lang="sr-Latn-RS" sz="1800" dirty="0">
              <a:solidFill>
                <a:srgbClr val="FFFF00"/>
              </a:solidFill>
              <a:latin typeface="Arial" panose="020B0604020202020204" pitchFamily="34" charset="0"/>
              <a:ea typeface="Times New Roman" panose="02020603050405020304" pitchFamily="18" charset="0"/>
            </a:endParaRPr>
          </a:p>
          <a:p>
            <a:pPr marL="0" marR="0" indent="450215" algn="just">
              <a:spcBef>
                <a:spcPts val="0"/>
              </a:spcBef>
              <a:spcAft>
                <a:spcPts val="0"/>
              </a:spcAft>
              <a:tabLst>
                <a:tab pos="450215" algn="l"/>
              </a:tabLst>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sr-Latn-RS" sz="1800" dirty="0">
                <a:solidFill>
                  <a:srgbClr val="FFFF00"/>
                </a:solidFill>
                <a:effectLst/>
                <a:latin typeface="Arial" panose="020B0604020202020204" pitchFamily="34" charset="0"/>
                <a:ea typeface="Times New Roman" panose="02020603050405020304" pitchFamily="18" charset="0"/>
              </a:rPr>
              <a:t>Pri eventualnoj izradi nove proizvodne jedinice potrebno je razmotriti druge načine uzemljenja neutralne tačke u cilju smanjenja naprezanja izolacije opreme, a samim tim izbjegavanje skraćenja životnog vijeka izoalcionog sistema opreme prije svega srednjenaponskih elektromotora.</a:t>
            </a:r>
            <a:endParaRPr lang="en-US" sz="1800" dirty="0">
              <a:solidFill>
                <a:srgbClr val="FFFF00"/>
              </a:solidFill>
              <a:effectLst/>
              <a:latin typeface="Times New Roman" panose="02020603050405020304" pitchFamily="18" charset="0"/>
              <a:ea typeface="Times New Roman" panose="02020603050405020304" pitchFamily="18" charset="0"/>
            </a:endParaRPr>
          </a:p>
          <a:p>
            <a:r>
              <a:rPr lang="bs-Latn-BA" dirty="0"/>
              <a:t>HVALA NA PAŽNJI.</a:t>
            </a:r>
            <a:endParaRPr lang="en-US" dirty="0"/>
          </a:p>
        </p:txBody>
      </p:sp>
    </p:spTree>
    <p:extLst>
      <p:ext uri="{BB962C8B-B14F-4D97-AF65-F5344CB8AC3E}">
        <p14:creationId xmlns:p14="http://schemas.microsoft.com/office/powerpoint/2010/main" val="203422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8238-FBAA-4EF8-AF3F-E8664B5B4EE0}"/>
              </a:ext>
            </a:extLst>
          </p:cNvPr>
          <p:cNvSpPr>
            <a:spLocks noGrp="1"/>
          </p:cNvSpPr>
          <p:nvPr>
            <p:ph type="ctrTitle"/>
          </p:nvPr>
        </p:nvSpPr>
        <p:spPr>
          <a:xfrm>
            <a:off x="1143000" y="244136"/>
            <a:ext cx="6858000" cy="538698"/>
          </a:xfrm>
        </p:spPr>
        <p:txBody>
          <a:bodyPr>
            <a:normAutofit/>
          </a:bodyPr>
          <a:lstStyle/>
          <a:p>
            <a:r>
              <a:rPr lang="bs-Latn-BA" sz="2400" dirty="0">
                <a:solidFill>
                  <a:srgbClr val="FFC000"/>
                </a:solidFill>
              </a:rPr>
              <a:t>UVOD</a:t>
            </a:r>
            <a:endParaRPr lang="en-US" sz="2400" dirty="0">
              <a:solidFill>
                <a:srgbClr val="FFC000"/>
              </a:solidFill>
            </a:endParaRPr>
          </a:p>
        </p:txBody>
      </p:sp>
      <p:sp>
        <p:nvSpPr>
          <p:cNvPr id="3" name="Subtitle 2">
            <a:extLst>
              <a:ext uri="{FF2B5EF4-FFF2-40B4-BE49-F238E27FC236}">
                <a16:creationId xmlns:a16="http://schemas.microsoft.com/office/drawing/2014/main" id="{891F3FBE-8AE1-4D36-B7C0-2BDBE0686E73}"/>
              </a:ext>
            </a:extLst>
          </p:cNvPr>
          <p:cNvSpPr>
            <a:spLocks noGrp="1"/>
          </p:cNvSpPr>
          <p:nvPr>
            <p:ph type="subTitle" idx="1"/>
          </p:nvPr>
        </p:nvSpPr>
        <p:spPr>
          <a:xfrm>
            <a:off x="355107" y="945696"/>
            <a:ext cx="8460419" cy="5668168"/>
          </a:xfrm>
        </p:spPr>
        <p:txBody>
          <a:bodyPr>
            <a:normAutofit/>
          </a:bodyPr>
          <a:lstStyle/>
          <a:p>
            <a:pPr marL="0" marR="0" indent="450215" algn="just">
              <a:spcBef>
                <a:spcPts val="0"/>
              </a:spcBef>
              <a:spcAft>
                <a:spcPts val="0"/>
              </a:spcAft>
              <a:tabLst>
                <a:tab pos="450215" algn="l"/>
              </a:tabLst>
            </a:pPr>
            <a:r>
              <a:rPr lang="hr-HR" sz="2000" dirty="0">
                <a:solidFill>
                  <a:srgbClr val="FFFF00"/>
                </a:solidFill>
                <a:effectLst/>
                <a:latin typeface="Arial" panose="020B0604020202020204" pitchFamily="34" charset="0"/>
                <a:ea typeface="Times New Roman" panose="02020603050405020304" pitchFamily="18" charset="0"/>
              </a:rPr>
              <a:t>U Europi ne postoji jedinstveni koncept uzemljenja zvjezdišta SN mreža. Na odabir načina uzemljenja zvjezdišta utiču brojni faktori. Jedan od osnovnih je veličina kapacitivne struje (struje zemljospoja). </a:t>
            </a:r>
            <a:endParaRPr lang="en-US" sz="20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1800" dirty="0">
                <a:solidFill>
                  <a:srgbClr val="FFFF00"/>
                </a:solidFill>
                <a:effectLst/>
                <a:latin typeface="Arial" panose="020B0604020202020204" pitchFamily="34" charset="0"/>
                <a:ea typeface="Times New Roman" panose="02020603050405020304" pitchFamily="18" charset="0"/>
              </a:rPr>
              <a:t> </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2000" dirty="0">
                <a:solidFill>
                  <a:srgbClr val="FFFF00"/>
                </a:solidFill>
                <a:effectLst/>
                <a:latin typeface="Arial" panose="020B0604020202020204" pitchFamily="34" charset="0"/>
                <a:ea typeface="Times New Roman" panose="02020603050405020304" pitchFamily="18" charset="0"/>
              </a:rPr>
              <a:t>Velik broj korištenih načina uzemljenja zvjezdišta u svijetu razlog je ustupaka između dva glavna i međusobno suprotna zahtjeva: </a:t>
            </a:r>
            <a:endParaRPr lang="en-US" sz="20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2000" dirty="0">
                <a:solidFill>
                  <a:srgbClr val="FFFF00"/>
                </a:solidFill>
                <a:effectLst/>
                <a:latin typeface="Arial" panose="020B0604020202020204" pitchFamily="34" charset="0"/>
                <a:ea typeface="Times New Roman" panose="02020603050405020304" pitchFamily="18" charset="0"/>
              </a:rPr>
              <a:t>a) smanjivanje amplitude struje zemljospoja, što može uzrokovati teškoće pri otkrivanju kvarova; </a:t>
            </a:r>
            <a:endParaRPr lang="en-US" sz="20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2000" dirty="0">
                <a:solidFill>
                  <a:srgbClr val="FFFF00"/>
                </a:solidFill>
                <a:effectLst/>
                <a:latin typeface="Arial" panose="020B0604020202020204" pitchFamily="34" charset="0"/>
                <a:ea typeface="Times New Roman" panose="02020603050405020304" pitchFamily="18" charset="0"/>
              </a:rPr>
              <a:t>b) dopuštanje većih amplituda struja zemljospoja, što olakšava detekciju zemljospoja, ali može uzrokovati opasne napone dodira. </a:t>
            </a:r>
            <a:endParaRPr lang="en-US" sz="20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1800" dirty="0">
                <a:solidFill>
                  <a:srgbClr val="FFFF00"/>
                </a:solidFill>
                <a:effectLst/>
                <a:latin typeface="Arial" panose="020B0604020202020204" pitchFamily="34" charset="0"/>
                <a:ea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endParaRPr lang="hr-HR" sz="2000" dirty="0">
              <a:solidFill>
                <a:srgbClr val="FFFF00"/>
              </a:solidFill>
              <a:effectLst/>
              <a:latin typeface="Arial" panose="020B0604020202020204" pitchFamily="34" charset="0"/>
              <a:ea typeface="Times New Roman" panose="02020603050405020304" pitchFamily="18" charset="0"/>
            </a:endParaRPr>
          </a:p>
          <a:p>
            <a:pPr marL="0" marR="0" indent="450215" algn="just">
              <a:spcBef>
                <a:spcPts val="0"/>
              </a:spcBef>
              <a:spcAft>
                <a:spcPts val="0"/>
              </a:spcAft>
              <a:tabLst>
                <a:tab pos="450215" algn="l"/>
              </a:tabLst>
            </a:pPr>
            <a:endParaRPr lang="hr-HR" sz="2000" dirty="0">
              <a:solidFill>
                <a:srgbClr val="FFFF00"/>
              </a:solidFill>
              <a:latin typeface="Arial" panose="020B0604020202020204" pitchFamily="34" charset="0"/>
              <a:ea typeface="Times New Roman" panose="02020603050405020304" pitchFamily="18" charset="0"/>
            </a:endParaRPr>
          </a:p>
          <a:p>
            <a:pPr marL="0" marR="0" indent="450215" algn="just">
              <a:spcBef>
                <a:spcPts val="0"/>
              </a:spcBef>
              <a:spcAft>
                <a:spcPts val="0"/>
              </a:spcAft>
              <a:tabLst>
                <a:tab pos="450215" algn="l"/>
              </a:tabLst>
            </a:pPr>
            <a:endParaRPr lang="hr-HR" sz="2000" dirty="0">
              <a:solidFill>
                <a:srgbClr val="FFFF00"/>
              </a:solidFill>
              <a:latin typeface="Arial" panose="020B0604020202020204" pitchFamily="34" charset="0"/>
              <a:ea typeface="Times New Roman" panose="02020603050405020304" pitchFamily="18" charset="0"/>
            </a:endParaRPr>
          </a:p>
          <a:p>
            <a:pPr marL="0" marR="0" indent="450215" algn="just">
              <a:spcBef>
                <a:spcPts val="0"/>
              </a:spcBef>
              <a:spcAft>
                <a:spcPts val="0"/>
              </a:spcAft>
              <a:tabLst>
                <a:tab pos="450215" algn="l"/>
              </a:tabLst>
            </a:pPr>
            <a:r>
              <a:rPr lang="hr-HR" sz="2000" dirty="0">
                <a:solidFill>
                  <a:srgbClr val="FFFF00"/>
                </a:solidFill>
                <a:effectLst/>
                <a:latin typeface="Arial" panose="020B0604020202020204" pitchFamily="34" charset="0"/>
                <a:ea typeface="Times New Roman" panose="02020603050405020304" pitchFamily="18" charset="0"/>
              </a:rPr>
              <a:t> Uzemljenje neutralne tačke SN mreža izvodi se </a:t>
            </a:r>
            <a:r>
              <a:rPr lang="hr-HR" sz="2000" dirty="0" smtClean="0">
                <a:solidFill>
                  <a:srgbClr val="FFFF00"/>
                </a:solidFill>
                <a:effectLst/>
                <a:latin typeface="Arial" panose="020B0604020202020204" pitchFamily="34" charset="0"/>
                <a:ea typeface="Times New Roman" panose="02020603050405020304" pitchFamily="18" charset="0"/>
              </a:rPr>
              <a:t>kao: </a:t>
            </a:r>
            <a:endParaRPr lang="en-US" sz="20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2000" dirty="0">
                <a:solidFill>
                  <a:srgbClr val="FFFF00"/>
                </a:solidFill>
                <a:effectLst/>
                <a:latin typeface="Arial" panose="020B0604020202020204" pitchFamily="34" charset="0"/>
                <a:ea typeface="Times New Roman" panose="02020603050405020304" pitchFamily="18" charset="0"/>
              </a:rPr>
              <a:t>a) izolovano zvjezdište (izolovana neutralna tačka)</a:t>
            </a:r>
            <a:endParaRPr lang="en-US" sz="20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2000" dirty="0">
                <a:solidFill>
                  <a:srgbClr val="FFFF00"/>
                </a:solidFill>
                <a:effectLst/>
                <a:latin typeface="Arial" panose="020B0604020202020204" pitchFamily="34" charset="0"/>
                <a:ea typeface="Times New Roman" panose="02020603050405020304" pitchFamily="18" charset="0"/>
              </a:rPr>
              <a:t>b) maloohmsko uzemljenje </a:t>
            </a:r>
            <a:endParaRPr lang="en-US" sz="20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2000" dirty="0">
                <a:solidFill>
                  <a:srgbClr val="FFFF00"/>
                </a:solidFill>
                <a:effectLst/>
                <a:latin typeface="Arial" panose="020B0604020202020204" pitchFamily="34" charset="0"/>
                <a:ea typeface="Times New Roman" panose="02020603050405020304" pitchFamily="18" charset="0"/>
              </a:rPr>
              <a:t>c) djelimična kompenzacija</a:t>
            </a:r>
            <a:endParaRPr lang="en-US" sz="20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2000" dirty="0">
                <a:solidFill>
                  <a:srgbClr val="FFFF00"/>
                </a:solidFill>
                <a:effectLst/>
                <a:latin typeface="Arial" panose="020B0604020202020204" pitchFamily="34" charset="0"/>
                <a:ea typeface="Times New Roman" panose="02020603050405020304" pitchFamily="18" charset="0"/>
              </a:rPr>
              <a:t>d) rezonantno uzemljenje.</a:t>
            </a:r>
            <a:endParaRPr lang="en-US" sz="2000" dirty="0">
              <a:solidFill>
                <a:srgbClr val="FFFF00"/>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73190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14F2-3726-4463-A1CE-29F7AE878C84}"/>
              </a:ext>
            </a:extLst>
          </p:cNvPr>
          <p:cNvSpPr>
            <a:spLocks noGrp="1"/>
          </p:cNvSpPr>
          <p:nvPr>
            <p:ph type="ctrTitle"/>
          </p:nvPr>
        </p:nvSpPr>
        <p:spPr>
          <a:xfrm>
            <a:off x="1231777" y="185055"/>
            <a:ext cx="6858000" cy="852221"/>
          </a:xfrm>
        </p:spPr>
        <p:txBody>
          <a:bodyPr>
            <a:normAutofit/>
          </a:bodyPr>
          <a:lstStyle/>
          <a:p>
            <a:r>
              <a:rPr lang="bs-Latn-BA" sz="2400" dirty="0">
                <a:solidFill>
                  <a:schemeClr val="accent3"/>
                </a:solidFill>
              </a:rPr>
              <a:t>PREDNOSTI I NEDOSTACI MREŽE SA IZOLOVANIM ZVJEZDIŠTEM </a:t>
            </a:r>
            <a:endParaRPr lang="en-US" sz="2400" dirty="0">
              <a:solidFill>
                <a:schemeClr val="accent3"/>
              </a:solidFill>
            </a:endParaRPr>
          </a:p>
        </p:txBody>
      </p:sp>
      <p:sp>
        <p:nvSpPr>
          <p:cNvPr id="3" name="Subtitle 2">
            <a:extLst>
              <a:ext uri="{FF2B5EF4-FFF2-40B4-BE49-F238E27FC236}">
                <a16:creationId xmlns:a16="http://schemas.microsoft.com/office/drawing/2014/main" id="{ED4FD312-A764-464A-AC29-5F509C1A4D95}"/>
              </a:ext>
            </a:extLst>
          </p:cNvPr>
          <p:cNvSpPr>
            <a:spLocks noGrp="1"/>
          </p:cNvSpPr>
          <p:nvPr>
            <p:ph type="subTitle" idx="1"/>
          </p:nvPr>
        </p:nvSpPr>
        <p:spPr>
          <a:xfrm>
            <a:off x="221942" y="1037277"/>
            <a:ext cx="8611340" cy="5635668"/>
          </a:xfrm>
        </p:spPr>
        <p:txBody>
          <a:bodyPr/>
          <a:lstStyle/>
          <a:p>
            <a:pPr marL="0" marR="0" indent="450215" algn="just">
              <a:spcBef>
                <a:spcPts val="0"/>
              </a:spcBef>
              <a:spcAft>
                <a:spcPts val="0"/>
              </a:spcAft>
              <a:tabLst>
                <a:tab pos="450215" algn="l"/>
              </a:tabLst>
            </a:pPr>
            <a:endParaRPr lang="hr-HR" sz="1800" dirty="0">
              <a:solidFill>
                <a:srgbClr val="FFFF00"/>
              </a:solidFill>
              <a:effectLst/>
              <a:latin typeface="Arial" panose="020B0604020202020204" pitchFamily="34" charset="0"/>
              <a:ea typeface="Times New Roman" panose="02020603050405020304" pitchFamily="18" charset="0"/>
            </a:endParaRPr>
          </a:p>
          <a:p>
            <a:pPr marL="0" marR="0" indent="450215" algn="just">
              <a:spcBef>
                <a:spcPts val="0"/>
              </a:spcBef>
              <a:spcAft>
                <a:spcPts val="0"/>
              </a:spcAft>
              <a:tabLst>
                <a:tab pos="450215" algn="l"/>
              </a:tabLst>
            </a:pPr>
            <a:r>
              <a:rPr lang="hr-HR" sz="2000" dirty="0">
                <a:solidFill>
                  <a:srgbClr val="00B0F0"/>
                </a:solidFill>
                <a:effectLst/>
                <a:latin typeface="Arial" panose="020B0604020202020204" pitchFamily="34" charset="0"/>
                <a:ea typeface="Times New Roman" panose="02020603050405020304" pitchFamily="18" charset="0"/>
              </a:rPr>
              <a:t>Prednosti mreža s izolovanim zvjezdištem su:</a:t>
            </a:r>
          </a:p>
          <a:p>
            <a:pPr marL="0" marR="0" indent="450215" algn="just">
              <a:spcBef>
                <a:spcPts val="0"/>
              </a:spcBef>
              <a:spcAft>
                <a:spcPts val="0"/>
              </a:spcAft>
              <a:tabLst>
                <a:tab pos="450215" algn="l"/>
              </a:tabLst>
            </a:pPr>
            <a:endParaRPr lang="en-US" sz="2000" dirty="0">
              <a:solidFill>
                <a:srgbClr val="00B0F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2000" dirty="0">
                <a:solidFill>
                  <a:srgbClr val="FFFF00"/>
                </a:solidFill>
                <a:effectLst/>
                <a:latin typeface="Arial" panose="020B0604020202020204" pitchFamily="34" charset="0"/>
                <a:ea typeface="Times New Roman" panose="02020603050405020304" pitchFamily="18" charset="0"/>
              </a:rPr>
              <a:t> a) prilikom zemljospoja, protiču male kapacitivne struje - dolazi do samogašenja kvara ukoliko je riječ o prolaznom kvaru, </a:t>
            </a:r>
            <a:endParaRPr lang="en-US" sz="20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2000" dirty="0">
                <a:solidFill>
                  <a:srgbClr val="FFFF00"/>
                </a:solidFill>
                <a:effectLst/>
                <a:latin typeface="Arial" panose="020B0604020202020204" pitchFamily="34" charset="0"/>
                <a:ea typeface="Times New Roman" panose="02020603050405020304" pitchFamily="18" charset="0"/>
              </a:rPr>
              <a:t> b) uvjeti za izvedbu uzemljivača TS 20(10)/0,4 kV nisu problematični, </a:t>
            </a:r>
            <a:endParaRPr lang="en-US" sz="20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2000" dirty="0">
                <a:solidFill>
                  <a:srgbClr val="FFFF00"/>
                </a:solidFill>
                <a:effectLst/>
                <a:latin typeface="Arial" panose="020B0604020202020204" pitchFamily="34" charset="0"/>
                <a:ea typeface="Times New Roman" panose="02020603050405020304" pitchFamily="18" charset="0"/>
              </a:rPr>
              <a:t>c) </a:t>
            </a:r>
            <a:r>
              <a:rPr lang="hr-HR" sz="2000" dirty="0" smtClean="0">
                <a:solidFill>
                  <a:srgbClr val="FFFF00"/>
                </a:solidFill>
                <a:effectLst/>
                <a:latin typeface="Arial" panose="020B0604020202020204" pitchFamily="34" charset="0"/>
                <a:ea typeface="Times New Roman" panose="02020603050405020304" pitchFamily="18" charset="0"/>
              </a:rPr>
              <a:t>jednostavnost, </a:t>
            </a:r>
            <a:r>
              <a:rPr lang="hr-HR" sz="2000" dirty="0">
                <a:solidFill>
                  <a:srgbClr val="FFFF00"/>
                </a:solidFill>
                <a:effectLst/>
                <a:latin typeface="Arial" panose="020B0604020202020204" pitchFamily="34" charset="0"/>
                <a:ea typeface="Times New Roman" panose="02020603050405020304" pitchFamily="18" charset="0"/>
              </a:rPr>
              <a:t>odnosno ekonomičnost izvedbe. </a:t>
            </a:r>
            <a:endParaRPr lang="en-US" sz="20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endParaRPr lang="hr-HR" sz="2000" dirty="0">
              <a:effectLst/>
              <a:latin typeface="Arial" panose="020B0604020202020204" pitchFamily="34" charset="0"/>
              <a:ea typeface="Times New Roman" panose="02020603050405020304" pitchFamily="18" charset="0"/>
            </a:endParaRPr>
          </a:p>
          <a:p>
            <a:pPr marL="0" marR="0" indent="450215" algn="just">
              <a:spcBef>
                <a:spcPts val="0"/>
              </a:spcBef>
              <a:spcAft>
                <a:spcPts val="0"/>
              </a:spcAft>
              <a:tabLst>
                <a:tab pos="450215" algn="l"/>
              </a:tabLst>
            </a:pPr>
            <a:endParaRPr lang="bs-Latn-BA" sz="2000" dirty="0">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endParaRPr lang="en-US" sz="2000" dirty="0">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2000" dirty="0">
                <a:solidFill>
                  <a:srgbClr val="00B0F0"/>
                </a:solidFill>
                <a:effectLst/>
                <a:latin typeface="Arial" panose="020B0604020202020204" pitchFamily="34" charset="0"/>
                <a:ea typeface="Times New Roman" panose="02020603050405020304" pitchFamily="18" charset="0"/>
              </a:rPr>
              <a:t>Nedostaci mreža s izoliranim zvjezdištem su: </a:t>
            </a:r>
          </a:p>
          <a:p>
            <a:pPr marL="0" marR="0" indent="450215" algn="just">
              <a:spcBef>
                <a:spcPts val="0"/>
              </a:spcBef>
              <a:spcAft>
                <a:spcPts val="0"/>
              </a:spcAft>
              <a:tabLst>
                <a:tab pos="450215" algn="l"/>
              </a:tabLst>
            </a:pPr>
            <a:endParaRPr lang="en-US" sz="2000" dirty="0">
              <a:solidFill>
                <a:srgbClr val="00B0F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2000" dirty="0">
                <a:solidFill>
                  <a:srgbClr val="FFFF00"/>
                </a:solidFill>
                <a:effectLst/>
                <a:latin typeface="Arial" panose="020B0604020202020204" pitchFamily="34" charset="0"/>
                <a:ea typeface="Times New Roman" panose="02020603050405020304" pitchFamily="18" charset="0"/>
              </a:rPr>
              <a:t>a) moguća je pojava intermitirajućih prenapona, sa relativno visokim faktorom prenapona, koji mogu uzrokovati dvostruki zemljospoj u drugim dijelovima mreže, </a:t>
            </a:r>
            <a:endParaRPr lang="en-US" sz="20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2000" dirty="0">
                <a:solidFill>
                  <a:srgbClr val="FFFF00"/>
                </a:solidFill>
                <a:effectLst/>
                <a:latin typeface="Arial" panose="020B0604020202020204" pitchFamily="34" charset="0"/>
                <a:ea typeface="Times New Roman" panose="02020603050405020304" pitchFamily="18" charset="0"/>
              </a:rPr>
              <a:t>b) unutrašnji prenaponi su viši nego u uzemljenim mrežama,</a:t>
            </a:r>
            <a:endParaRPr lang="en-US" sz="20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2000" dirty="0">
                <a:solidFill>
                  <a:srgbClr val="FFFF00"/>
                </a:solidFill>
                <a:effectLst/>
                <a:latin typeface="Arial" panose="020B0604020202020204" pitchFamily="34" charset="0"/>
                <a:ea typeface="Times New Roman" panose="02020603050405020304" pitchFamily="18" charset="0"/>
              </a:rPr>
              <a:t>c) otežana je detekcija kvarova u odnosu na uzemljene mreže,</a:t>
            </a:r>
            <a:endParaRPr lang="en-US" sz="20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2000" dirty="0">
                <a:solidFill>
                  <a:srgbClr val="FFFF00"/>
                </a:solidFill>
                <a:effectLst/>
                <a:latin typeface="Arial" panose="020B0604020202020204" pitchFamily="34" charset="0"/>
                <a:ea typeface="Times New Roman" panose="02020603050405020304" pitchFamily="18" charset="0"/>
              </a:rPr>
              <a:t>d) kod većih kapacitivnih struja ne dolazi do samogašenja struja prolaznih zemljospojeva.</a:t>
            </a:r>
            <a:endParaRPr lang="en-US" sz="2000" dirty="0">
              <a:solidFill>
                <a:srgbClr val="FFFF00"/>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76344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A24A-195E-4B75-9E89-4BD93ACC9DF8}"/>
              </a:ext>
            </a:extLst>
          </p:cNvPr>
          <p:cNvSpPr>
            <a:spLocks noGrp="1"/>
          </p:cNvSpPr>
          <p:nvPr>
            <p:ph type="ctrTitle"/>
          </p:nvPr>
        </p:nvSpPr>
        <p:spPr>
          <a:xfrm>
            <a:off x="1125245" y="97654"/>
            <a:ext cx="6858000" cy="985422"/>
          </a:xfrm>
        </p:spPr>
        <p:txBody>
          <a:bodyPr>
            <a:noAutofit/>
          </a:bodyPr>
          <a:lstStyle/>
          <a:p>
            <a:r>
              <a:rPr lang="hr-HR" sz="2400" b="1" dirty="0">
                <a:solidFill>
                  <a:schemeClr val="accent3"/>
                </a:solidFill>
                <a:effectLst/>
                <a:latin typeface="Arial" panose="020B0604020202020204" pitchFamily="34" charset="0"/>
                <a:ea typeface="Times New Roman" panose="02020603050405020304" pitchFamily="18" charset="0"/>
              </a:rPr>
              <a:t>KRITERIJI ZA ODABIR NAČINA UZEMLJENJA NEUTRALNE TAČKE SN MREŽA </a:t>
            </a:r>
            <a:endParaRPr lang="en-US" sz="2400" dirty="0">
              <a:solidFill>
                <a:schemeClr val="accent3"/>
              </a:solidFill>
            </a:endParaRPr>
          </a:p>
        </p:txBody>
      </p:sp>
      <p:sp>
        <p:nvSpPr>
          <p:cNvPr id="3" name="Subtitle 2">
            <a:extLst>
              <a:ext uri="{FF2B5EF4-FFF2-40B4-BE49-F238E27FC236}">
                <a16:creationId xmlns:a16="http://schemas.microsoft.com/office/drawing/2014/main" id="{3F7040DD-0077-4533-964D-B7E893C66CF3}"/>
              </a:ext>
            </a:extLst>
          </p:cNvPr>
          <p:cNvSpPr>
            <a:spLocks noGrp="1"/>
          </p:cNvSpPr>
          <p:nvPr>
            <p:ph type="subTitle" idx="1"/>
          </p:nvPr>
        </p:nvSpPr>
        <p:spPr>
          <a:xfrm>
            <a:off x="221942" y="1242874"/>
            <a:ext cx="8664606" cy="5375429"/>
          </a:xfrm>
        </p:spPr>
        <p:txBody>
          <a:bodyPr>
            <a:noAutofit/>
          </a:bodyPr>
          <a:lstStyle/>
          <a:p>
            <a:pPr marL="0" marR="0" indent="450215" algn="just">
              <a:spcBef>
                <a:spcPts val="0"/>
              </a:spcBef>
              <a:spcAft>
                <a:spcPts val="0"/>
              </a:spcAft>
              <a:tabLst>
                <a:tab pos="450215" algn="l"/>
              </a:tabLst>
            </a:pPr>
            <a:r>
              <a:rPr lang="hr-HR" sz="1800" dirty="0">
                <a:solidFill>
                  <a:srgbClr val="FFFF00"/>
                </a:solidFill>
                <a:effectLst/>
                <a:latin typeface="Arial" panose="020B0604020202020204" pitchFamily="34" charset="0"/>
                <a:ea typeface="Times New Roman" panose="02020603050405020304" pitchFamily="18" charset="0"/>
              </a:rPr>
              <a:t>izbor načina uzemljenja neutralne tačke nije jednoznačan obzirom da je problematiku uzemljenja neutralne tačke u srednjenaponsnkim (SN) mrežama moguće promatrati iz više aspekata:</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1800" dirty="0">
                <a:solidFill>
                  <a:srgbClr val="FFFF00"/>
                </a:solidFill>
                <a:effectLst/>
                <a:latin typeface="Arial" panose="020B0604020202020204" pitchFamily="34" charset="0"/>
                <a:ea typeface="Times New Roman" panose="02020603050405020304" pitchFamily="18" charset="0"/>
              </a:rPr>
              <a:t>• potreba za brzo i djelotvorno selektiranje i isključenje dijela mreže u kvaru, </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1800" dirty="0">
                <a:solidFill>
                  <a:srgbClr val="FFFF00"/>
                </a:solidFill>
                <a:effectLst/>
                <a:latin typeface="Arial" panose="020B0604020202020204" pitchFamily="34" charset="0"/>
                <a:ea typeface="Times New Roman" panose="02020603050405020304" pitchFamily="18" charset="0"/>
              </a:rPr>
              <a:t>• potreba za osiguranje dozvoljenih iznosa napona na uzemljivačima u blizini, </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1800" dirty="0">
                <a:solidFill>
                  <a:srgbClr val="FFFF00"/>
                </a:solidFill>
                <a:effectLst/>
                <a:latin typeface="Arial" panose="020B0604020202020204" pitchFamily="34" charset="0"/>
                <a:ea typeface="Times New Roman" panose="02020603050405020304" pitchFamily="18" charset="0"/>
              </a:rPr>
              <a:t>• potreba za osiguranje kontinuirane isporuke električne energije potrošačima, </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1800" dirty="0">
                <a:solidFill>
                  <a:srgbClr val="FFFF00"/>
                </a:solidFill>
                <a:effectLst/>
                <a:latin typeface="Arial" panose="020B0604020202020204" pitchFamily="34" charset="0"/>
                <a:ea typeface="Times New Roman" panose="02020603050405020304" pitchFamily="18" charset="0"/>
              </a:rPr>
              <a:t>• cijena uzemljenja neutralne točke mora biti razumna obzirom na uvjete pogona (zračna, kabelska mreža).</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endParaRPr lang="hr-HR" sz="1800" dirty="0">
              <a:solidFill>
                <a:srgbClr val="FFFF00"/>
              </a:solidFill>
              <a:effectLst/>
              <a:latin typeface="Arial" panose="020B0604020202020204" pitchFamily="34" charset="0"/>
              <a:ea typeface="Times New Roman" panose="02020603050405020304" pitchFamily="18" charset="0"/>
            </a:endParaRPr>
          </a:p>
          <a:p>
            <a:pPr marL="0" marR="0" indent="450215" algn="just">
              <a:spcBef>
                <a:spcPts val="0"/>
              </a:spcBef>
              <a:spcAft>
                <a:spcPts val="0"/>
              </a:spcAft>
              <a:tabLst>
                <a:tab pos="450215" algn="l"/>
              </a:tabLst>
            </a:pPr>
            <a:endParaRPr lang="hr-HR" sz="1800" dirty="0">
              <a:solidFill>
                <a:srgbClr val="FFFF00"/>
              </a:solidFill>
              <a:effectLst/>
              <a:latin typeface="Arial" panose="020B0604020202020204" pitchFamily="34" charset="0"/>
              <a:ea typeface="Times New Roman" panose="02020603050405020304" pitchFamily="18" charset="0"/>
            </a:endParaRPr>
          </a:p>
          <a:p>
            <a:pPr marL="0" marR="0" indent="450215" algn="just">
              <a:spcBef>
                <a:spcPts val="0"/>
              </a:spcBef>
              <a:spcAft>
                <a:spcPts val="0"/>
              </a:spcAft>
              <a:tabLst>
                <a:tab pos="450215" algn="l"/>
              </a:tabLst>
            </a:pPr>
            <a:r>
              <a:rPr lang="hr-HR" sz="1800" dirty="0">
                <a:solidFill>
                  <a:srgbClr val="FFFF00"/>
                </a:solidFill>
                <a:effectLst/>
                <a:latin typeface="Arial" panose="020B0604020202020204" pitchFamily="34" charset="0"/>
                <a:ea typeface="Times New Roman" panose="02020603050405020304" pitchFamily="18" charset="0"/>
              </a:rPr>
              <a:t>Pri izboru načina uzemljenja neutralne tačke SN mreže treba uzeti u obzir:</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1800" dirty="0">
                <a:solidFill>
                  <a:srgbClr val="FFFF00"/>
                </a:solidFill>
                <a:effectLst/>
                <a:latin typeface="Arial" panose="020B0604020202020204" pitchFamily="34" charset="0"/>
                <a:ea typeface="Times New Roman" panose="02020603050405020304" pitchFamily="18" charset="0"/>
              </a:rPr>
              <a:t> • sigurnost pogona SN mreže (opasnost za sigurnost ljudi), </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1800" dirty="0">
                <a:solidFill>
                  <a:srgbClr val="FFFF00"/>
                </a:solidFill>
                <a:effectLst/>
                <a:latin typeface="Arial" panose="020B0604020202020204" pitchFamily="34" charset="0"/>
                <a:ea typeface="Times New Roman" panose="02020603050405020304" pitchFamily="18" charset="0"/>
              </a:rPr>
              <a:t>• selektivnost relejne zaštite, </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1800" dirty="0">
                <a:solidFill>
                  <a:srgbClr val="FFFF00"/>
                </a:solidFill>
                <a:effectLst/>
                <a:latin typeface="Arial" panose="020B0604020202020204" pitchFamily="34" charset="0"/>
                <a:ea typeface="Times New Roman" panose="02020603050405020304" pitchFamily="18" charset="0"/>
              </a:rPr>
              <a:t>• utjecaj na dimenzioniranje uzemljenja (zaštitnog, združenog) u TS 10(20)/0,4 kV i pripadajućih NN mreža, </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1800" dirty="0">
                <a:solidFill>
                  <a:srgbClr val="FFFF00"/>
                </a:solidFill>
                <a:effectLst/>
                <a:latin typeface="Arial" panose="020B0604020202020204" pitchFamily="34" charset="0"/>
                <a:ea typeface="Times New Roman" panose="02020603050405020304" pitchFamily="18" charset="0"/>
              </a:rPr>
              <a:t>• kvalitetu električne energije s posebnim osvrtom na promjene napona (polagane i brze), prekide napajanja (kratke i duge) i prenapona između faznih vodiča i zemlje, </a:t>
            </a:r>
            <a:endParaRPr lang="bs-Latn-BA" sz="1800" dirty="0">
              <a:solidFill>
                <a:srgbClr val="FFFF00"/>
              </a:solidFill>
              <a:latin typeface="Times New Roman" panose="02020603050405020304" pitchFamily="18" charset="0"/>
              <a:ea typeface="Times New Roman" panose="02020603050405020304" pitchFamily="18" charset="0"/>
            </a:endParaRPr>
          </a:p>
          <a:p>
            <a:pPr marL="0" marR="0" indent="450215" algn="just">
              <a:spcBef>
                <a:spcPts val="0"/>
              </a:spcBef>
              <a:spcAft>
                <a:spcPts val="0"/>
              </a:spcAft>
              <a:tabLst>
                <a:tab pos="450215" algn="l"/>
              </a:tabLst>
            </a:pPr>
            <a:r>
              <a:rPr lang="hr-HR" sz="1800" dirty="0">
                <a:solidFill>
                  <a:srgbClr val="FFFF00"/>
                </a:solidFill>
                <a:effectLst/>
                <a:latin typeface="Arial" panose="020B0604020202020204" pitchFamily="34" charset="0"/>
                <a:ea typeface="Times New Roman" panose="02020603050405020304" pitchFamily="18" charset="0"/>
              </a:rPr>
              <a:t>• veličinu investicije tj. njenu isplativost.</a:t>
            </a:r>
            <a:endParaRPr lang="en-US" sz="1800" dirty="0">
              <a:solidFill>
                <a:srgbClr val="FFFF00"/>
              </a:solidFill>
            </a:endParaRPr>
          </a:p>
        </p:txBody>
      </p:sp>
    </p:spTree>
    <p:extLst>
      <p:ext uri="{BB962C8B-B14F-4D97-AF65-F5344CB8AC3E}">
        <p14:creationId xmlns:p14="http://schemas.microsoft.com/office/powerpoint/2010/main" val="252323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9D1A-505F-4E5B-B963-093F88579F6D}"/>
              </a:ext>
            </a:extLst>
          </p:cNvPr>
          <p:cNvSpPr>
            <a:spLocks noGrp="1"/>
          </p:cNvSpPr>
          <p:nvPr>
            <p:ph type="ctrTitle"/>
          </p:nvPr>
        </p:nvSpPr>
        <p:spPr>
          <a:xfrm>
            <a:off x="417250" y="256077"/>
            <a:ext cx="8478175" cy="915776"/>
          </a:xfrm>
        </p:spPr>
        <p:txBody>
          <a:bodyPr>
            <a:normAutofit/>
          </a:bodyPr>
          <a:lstStyle/>
          <a:p>
            <a:r>
              <a:rPr lang="hr-HR" sz="2400" dirty="0">
                <a:solidFill>
                  <a:schemeClr val="accent3"/>
                </a:solidFill>
                <a:effectLst/>
                <a:latin typeface="Arial" panose="020B0604020202020204" pitchFamily="34" charset="0"/>
                <a:ea typeface="Times New Roman" panose="02020603050405020304" pitchFamily="18" charset="0"/>
              </a:rPr>
              <a:t>KARAKTERISTIKE I PODRUČJA UPOTREBE RAZLIČITIH VRSTA UZEMLJENJA NEUTRALNE TAČKE </a:t>
            </a:r>
            <a:endParaRPr lang="en-US" sz="2400" dirty="0">
              <a:solidFill>
                <a:schemeClr val="accent3"/>
              </a:solidFill>
            </a:endParaRPr>
          </a:p>
        </p:txBody>
      </p:sp>
      <p:sp>
        <p:nvSpPr>
          <p:cNvPr id="3" name="Subtitle 2">
            <a:extLst>
              <a:ext uri="{FF2B5EF4-FFF2-40B4-BE49-F238E27FC236}">
                <a16:creationId xmlns:a16="http://schemas.microsoft.com/office/drawing/2014/main" id="{DEF0AD76-EAF5-4587-BE02-9AAE14172E37}"/>
              </a:ext>
            </a:extLst>
          </p:cNvPr>
          <p:cNvSpPr>
            <a:spLocks noGrp="1"/>
          </p:cNvSpPr>
          <p:nvPr>
            <p:ph type="subTitle" idx="1"/>
          </p:nvPr>
        </p:nvSpPr>
        <p:spPr/>
        <p:txBody>
          <a:bodyPr/>
          <a:lstStyle/>
          <a:p>
            <a:endParaRPr lang="en-US" dirty="0"/>
          </a:p>
        </p:txBody>
      </p:sp>
      <p:graphicFrame>
        <p:nvGraphicFramePr>
          <p:cNvPr id="4" name="Table 3">
            <a:extLst>
              <a:ext uri="{FF2B5EF4-FFF2-40B4-BE49-F238E27FC236}">
                <a16:creationId xmlns:a16="http://schemas.microsoft.com/office/drawing/2014/main" id="{7350F635-767B-4762-9034-25B38778E3FB}"/>
              </a:ext>
            </a:extLst>
          </p:cNvPr>
          <p:cNvGraphicFramePr>
            <a:graphicFrameLocks noGrp="1"/>
          </p:cNvGraphicFramePr>
          <p:nvPr>
            <p:extLst>
              <p:ext uri="{D42A27DB-BD31-4B8C-83A1-F6EECF244321}">
                <p14:modId xmlns:p14="http://schemas.microsoft.com/office/powerpoint/2010/main" val="917237645"/>
              </p:ext>
            </p:extLst>
          </p:nvPr>
        </p:nvGraphicFramePr>
        <p:xfrm>
          <a:off x="870013" y="1384917"/>
          <a:ext cx="7652553" cy="5149047"/>
        </p:xfrm>
        <a:graphic>
          <a:graphicData uri="http://schemas.openxmlformats.org/drawingml/2006/table">
            <a:tbl>
              <a:tblPr firstRow="1" firstCol="1" bandRow="1">
                <a:tableStyleId>{5C22544A-7EE6-4342-B048-85BDC9FD1C3A}</a:tableStyleId>
              </a:tblPr>
              <a:tblGrid>
                <a:gridCol w="1530690">
                  <a:extLst>
                    <a:ext uri="{9D8B030D-6E8A-4147-A177-3AD203B41FA5}">
                      <a16:colId xmlns:a16="http://schemas.microsoft.com/office/drawing/2014/main" val="1078395760"/>
                    </a:ext>
                  </a:extLst>
                </a:gridCol>
                <a:gridCol w="1529793">
                  <a:extLst>
                    <a:ext uri="{9D8B030D-6E8A-4147-A177-3AD203B41FA5}">
                      <a16:colId xmlns:a16="http://schemas.microsoft.com/office/drawing/2014/main" val="1429617461"/>
                    </a:ext>
                  </a:extLst>
                </a:gridCol>
                <a:gridCol w="1530690">
                  <a:extLst>
                    <a:ext uri="{9D8B030D-6E8A-4147-A177-3AD203B41FA5}">
                      <a16:colId xmlns:a16="http://schemas.microsoft.com/office/drawing/2014/main" val="4049818762"/>
                    </a:ext>
                  </a:extLst>
                </a:gridCol>
                <a:gridCol w="1530690">
                  <a:extLst>
                    <a:ext uri="{9D8B030D-6E8A-4147-A177-3AD203B41FA5}">
                      <a16:colId xmlns:a16="http://schemas.microsoft.com/office/drawing/2014/main" val="52954361"/>
                    </a:ext>
                  </a:extLst>
                </a:gridCol>
                <a:gridCol w="1530690">
                  <a:extLst>
                    <a:ext uri="{9D8B030D-6E8A-4147-A177-3AD203B41FA5}">
                      <a16:colId xmlns:a16="http://schemas.microsoft.com/office/drawing/2014/main" val="1875014531"/>
                    </a:ext>
                  </a:extLst>
                </a:gridCol>
              </a:tblGrid>
              <a:tr h="195742">
                <a:tc rowSpan="2">
                  <a:txBody>
                    <a:bodyPr/>
                    <a:lstStyle/>
                    <a:p>
                      <a:pPr marL="0" marR="0" algn="just">
                        <a:spcBef>
                          <a:spcPts val="0"/>
                        </a:spcBef>
                        <a:spcAft>
                          <a:spcPts val="0"/>
                        </a:spcAft>
                        <a:tabLst>
                          <a:tab pos="450215" algn="l"/>
                        </a:tabLst>
                      </a:pPr>
                      <a:r>
                        <a:rPr lang="hr-HR" sz="9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gn="ctr">
                        <a:spcBef>
                          <a:spcPts val="0"/>
                        </a:spcBef>
                        <a:spcAft>
                          <a:spcPts val="0"/>
                        </a:spcAft>
                        <a:tabLst>
                          <a:tab pos="450215" algn="l"/>
                        </a:tabLst>
                      </a:pPr>
                      <a:r>
                        <a:rPr lang="hr-HR" sz="900">
                          <a:effectLst/>
                        </a:rPr>
                        <a:t>Izolirano zvjezdište</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gn="ctr">
                        <a:spcBef>
                          <a:spcPts val="0"/>
                        </a:spcBef>
                        <a:spcAft>
                          <a:spcPts val="0"/>
                        </a:spcAft>
                        <a:tabLst>
                          <a:tab pos="450215" algn="l"/>
                        </a:tabLst>
                      </a:pPr>
                      <a:r>
                        <a:rPr lang="hr-HR" sz="900">
                          <a:effectLst/>
                        </a:rPr>
                        <a:t>Zvjezdište s kompenzacijom zemljospoja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ctr">
                        <a:spcBef>
                          <a:spcPts val="0"/>
                        </a:spcBef>
                        <a:spcAft>
                          <a:spcPts val="0"/>
                        </a:spcAft>
                        <a:tabLst>
                          <a:tab pos="450215" algn="l"/>
                        </a:tabLst>
                      </a:pPr>
                      <a:r>
                        <a:rPr lang="hr-HR" sz="900">
                          <a:effectLst/>
                        </a:rPr>
                        <a:t>Maloohmsko uzemljenje zvjezdišta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713368013"/>
                  </a:ext>
                </a:extLst>
              </a:tr>
              <a:tr h="53071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tabLst>
                          <a:tab pos="450215" algn="l"/>
                        </a:tabLst>
                      </a:pPr>
                      <a:r>
                        <a:rPr lang="hr-HR" sz="900">
                          <a:effectLst/>
                        </a:rPr>
                        <a:t>Preko impedancije</a:t>
                      </a:r>
                      <a:endParaRPr lang="en-US" sz="1000">
                        <a:effectLst/>
                      </a:endParaRPr>
                    </a:p>
                    <a:p>
                      <a:pPr marL="0" marR="0" algn="ctr">
                        <a:spcBef>
                          <a:spcPts val="0"/>
                        </a:spcBef>
                        <a:spcAft>
                          <a:spcPts val="0"/>
                        </a:spcAft>
                        <a:tabLst>
                          <a:tab pos="450215" algn="l"/>
                        </a:tabLst>
                      </a:pPr>
                      <a:r>
                        <a:rPr lang="hr-HR" sz="900">
                          <a:effectLst/>
                        </a:rPr>
                        <a:t>(s ograničenjem struje)</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Neposredno (direktno)</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1100872"/>
                  </a:ext>
                </a:extLst>
              </a:tr>
              <a:tr h="530711">
                <a:tc>
                  <a:txBody>
                    <a:bodyPr/>
                    <a:lstStyle/>
                    <a:p>
                      <a:pPr marL="0" marR="0" algn="ctr">
                        <a:spcBef>
                          <a:spcPts val="0"/>
                        </a:spcBef>
                        <a:spcAft>
                          <a:spcPts val="0"/>
                        </a:spcAft>
                        <a:tabLst>
                          <a:tab pos="450215" algn="l"/>
                        </a:tabLst>
                      </a:pPr>
                      <a:r>
                        <a:rPr lang="hr-HR" sz="900">
                          <a:effectLst/>
                        </a:rPr>
                        <a:t>Struja na mjestu kvara (jednopolni kvar)</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Kapacitivna struja zemljospoja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Preostala struja zemljospoja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ctr">
                        <a:spcBef>
                          <a:spcPts val="0"/>
                        </a:spcBef>
                        <a:spcAft>
                          <a:spcPts val="0"/>
                        </a:spcAft>
                        <a:tabLst>
                          <a:tab pos="450215" algn="l"/>
                        </a:tabLst>
                      </a:pPr>
                      <a:r>
                        <a:rPr lang="hr-HR" sz="900">
                          <a:effectLst/>
                        </a:rPr>
                        <a:t>Struja jednopolnog kratkog spoja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263624419"/>
                  </a:ext>
                </a:extLst>
              </a:tr>
              <a:tr h="353808">
                <a:tc>
                  <a:txBody>
                    <a:bodyPr/>
                    <a:lstStyle/>
                    <a:p>
                      <a:pPr marL="0" marR="0" algn="ctr">
                        <a:spcBef>
                          <a:spcPts val="0"/>
                        </a:spcBef>
                        <a:spcAft>
                          <a:spcPts val="0"/>
                        </a:spcAft>
                        <a:tabLst>
                          <a:tab pos="450215" algn="l"/>
                        </a:tabLst>
                      </a:pPr>
                      <a:r>
                        <a:rPr lang="hr-HR" sz="900">
                          <a:effectLst/>
                        </a:rPr>
                        <a:t>Z0/Z1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20...200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Visokoohmsko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4...100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1...5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2374988"/>
                  </a:ext>
                </a:extLst>
              </a:tr>
              <a:tr h="707615">
                <a:tc>
                  <a:txBody>
                    <a:bodyPr/>
                    <a:lstStyle/>
                    <a:p>
                      <a:pPr marL="0" marR="0" algn="ctr">
                        <a:spcBef>
                          <a:spcPts val="0"/>
                        </a:spcBef>
                        <a:spcAft>
                          <a:spcPts val="0"/>
                        </a:spcAft>
                        <a:tabLst>
                          <a:tab pos="450215" algn="l"/>
                        </a:tabLst>
                      </a:pPr>
                      <a:r>
                        <a:rPr lang="hr-HR" sz="900">
                          <a:effectLst/>
                        </a:rPr>
                        <a:t>Povišenje napona na „zdravim“ faznim vodičima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Da, vodovi dolaze na linijski napon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Da, vodovi dolaze na linijski napon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Ne</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Ne</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1622653"/>
                  </a:ext>
                </a:extLst>
              </a:tr>
              <a:tr h="353808">
                <a:tc>
                  <a:txBody>
                    <a:bodyPr/>
                    <a:lstStyle/>
                    <a:p>
                      <a:pPr marL="0" marR="0" algn="ctr">
                        <a:spcBef>
                          <a:spcPts val="0"/>
                        </a:spcBef>
                        <a:spcAft>
                          <a:spcPts val="0"/>
                        </a:spcAft>
                        <a:tabLst>
                          <a:tab pos="450215" algn="l"/>
                        </a:tabLst>
                      </a:pPr>
                      <a:r>
                        <a:rPr lang="hr-HR" sz="900">
                          <a:effectLst/>
                        </a:rPr>
                        <a:t>Koeficijent uzemljenja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0,8...1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0,75...0,8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31645382"/>
                  </a:ext>
                </a:extLst>
              </a:tr>
              <a:tr h="707615">
                <a:tc>
                  <a:txBody>
                    <a:bodyPr/>
                    <a:lstStyle/>
                    <a:p>
                      <a:pPr marL="0" marR="0" algn="ctr">
                        <a:spcBef>
                          <a:spcPts val="0"/>
                        </a:spcBef>
                        <a:spcAft>
                          <a:spcPts val="0"/>
                        </a:spcAft>
                        <a:tabLst>
                          <a:tab pos="450215" algn="l"/>
                        </a:tabLst>
                      </a:pPr>
                      <a:r>
                        <a:rPr lang="hr-HR" sz="900">
                          <a:effectLst/>
                        </a:rPr>
                        <a:t>Električki luk kroz zrak prema uzemljenim dijelovima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Samogasivi do jakosti struje nekoliko ampera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Samogasivi sasvim do granice gasivosti</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Većinom postojan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Postojan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76579520"/>
                  </a:ext>
                </a:extLst>
              </a:tr>
              <a:tr h="530711">
                <a:tc>
                  <a:txBody>
                    <a:bodyPr/>
                    <a:lstStyle/>
                    <a:p>
                      <a:pPr marL="0" marR="0" algn="ctr">
                        <a:spcBef>
                          <a:spcPts val="0"/>
                        </a:spcBef>
                        <a:spcAft>
                          <a:spcPts val="0"/>
                        </a:spcAft>
                        <a:tabLst>
                          <a:tab pos="450215" algn="l"/>
                        </a:tabLst>
                      </a:pPr>
                      <a:r>
                        <a:rPr lang="hr-HR" sz="900">
                          <a:effectLst/>
                        </a:rPr>
                        <a:t>Trajanje kvara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ctr">
                        <a:spcBef>
                          <a:spcPts val="0"/>
                        </a:spcBef>
                        <a:spcAft>
                          <a:spcPts val="0"/>
                        </a:spcAft>
                        <a:tabLst>
                          <a:tab pos="450215" algn="l"/>
                        </a:tabLst>
                      </a:pPr>
                      <a:r>
                        <a:rPr lang="hr-HR" sz="900">
                          <a:effectLst/>
                        </a:rPr>
                        <a:t>Nije samogasiv, pri prijelaznom amloohmskom uzemljenju zvjezdišta traje 10...60 min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tabLst>
                          <a:tab pos="450215" algn="l"/>
                        </a:tabLst>
                      </a:pPr>
                      <a:r>
                        <a:rPr lang="hr-HR" sz="900">
                          <a:effectLst/>
                        </a:rPr>
                        <a:t>&lt;1s</a:t>
                      </a:r>
                      <a:endParaRPr lang="en-US" sz="1000">
                        <a:effectLst/>
                      </a:endParaRPr>
                    </a:p>
                    <a:p>
                      <a:pPr marL="0" marR="0" algn="ctr">
                        <a:spcBef>
                          <a:spcPts val="0"/>
                        </a:spcBef>
                        <a:spcAft>
                          <a:spcPts val="0"/>
                        </a:spcAft>
                        <a:tabLst>
                          <a:tab pos="450215" algn="l"/>
                        </a:tabLst>
                      </a:pPr>
                      <a:r>
                        <a:rPr lang="hr-HR" sz="900">
                          <a:effectLst/>
                        </a:rPr>
                        <a:t>Pri brzom isklopu kvara, tk&lt;0,5s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596319777"/>
                  </a:ext>
                </a:extLst>
              </a:tr>
              <a:tr h="353808">
                <a:tc>
                  <a:txBody>
                    <a:bodyPr/>
                    <a:lstStyle/>
                    <a:p>
                      <a:pPr marL="0" marR="0" algn="ctr">
                        <a:spcBef>
                          <a:spcPts val="0"/>
                        </a:spcBef>
                        <a:spcAft>
                          <a:spcPts val="0"/>
                        </a:spcAft>
                        <a:tabLst>
                          <a:tab pos="450215" algn="l"/>
                        </a:tabLst>
                      </a:pPr>
                      <a:r>
                        <a:rPr lang="hr-HR" sz="900">
                          <a:effectLst/>
                        </a:rPr>
                        <a:t>Mjerenje uzemljenja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ctr">
                        <a:spcBef>
                          <a:spcPts val="0"/>
                        </a:spcBef>
                        <a:spcAft>
                          <a:spcPts val="0"/>
                        </a:spcAft>
                        <a:tabLst>
                          <a:tab pos="450215" algn="l"/>
                        </a:tabLst>
                      </a:pPr>
                      <a:r>
                        <a:rPr lang="hr-HR" sz="900">
                          <a:effectLst/>
                        </a:rPr>
                        <a:t>Napon uzemljenja UE&lt;125 V</a:t>
                      </a:r>
                      <a:endParaRPr lang="en-US" sz="1000">
                        <a:effectLst/>
                      </a:endParaRPr>
                    </a:p>
                    <a:p>
                      <a:pPr marL="0" marR="0" algn="ctr">
                        <a:spcBef>
                          <a:spcPts val="0"/>
                        </a:spcBef>
                        <a:spcAft>
                          <a:spcPts val="0"/>
                        </a:spcAft>
                        <a:tabLst>
                          <a:tab pos="450215" algn="l"/>
                        </a:tabLst>
                      </a:pPr>
                      <a:r>
                        <a:rPr lang="hr-HR" sz="900">
                          <a:effectLst/>
                        </a:rPr>
                        <a:t>Dodirniu napon UB&lt;65V</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tabLst>
                          <a:tab pos="450215" algn="l"/>
                        </a:tabLst>
                      </a:pPr>
                      <a:r>
                        <a:rPr lang="hr-HR" sz="900">
                          <a:effectLst/>
                        </a:rPr>
                        <a:t>Napon uzemljenja UE&lt;125 V</a:t>
                      </a:r>
                      <a:endParaRPr lang="en-US" sz="1000">
                        <a:effectLst/>
                      </a:endParaRPr>
                    </a:p>
                    <a:p>
                      <a:pPr marL="0" marR="0" algn="ctr">
                        <a:spcBef>
                          <a:spcPts val="0"/>
                        </a:spcBef>
                        <a:spcAft>
                          <a:spcPts val="0"/>
                        </a:spcAft>
                        <a:tabLst>
                          <a:tab pos="450215" algn="l"/>
                        </a:tabLst>
                      </a:pPr>
                      <a:r>
                        <a:rPr lang="hr-HR" sz="900">
                          <a:effectLst/>
                        </a:rPr>
                        <a:t>Dodirniu napon UB=UB zul (tF)</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767166726"/>
                  </a:ext>
                </a:extLst>
              </a:tr>
              <a:tr h="884518">
                <a:tc>
                  <a:txBody>
                    <a:bodyPr/>
                    <a:lstStyle/>
                    <a:p>
                      <a:pPr marL="0" marR="0" algn="ctr">
                        <a:spcBef>
                          <a:spcPts val="0"/>
                        </a:spcBef>
                        <a:spcAft>
                          <a:spcPts val="0"/>
                        </a:spcAft>
                        <a:tabLst>
                          <a:tab pos="450215" algn="l"/>
                        </a:tabLst>
                      </a:pPr>
                      <a:r>
                        <a:rPr lang="hr-HR" sz="900">
                          <a:effectLst/>
                        </a:rPr>
                        <a:t>Upotreba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U manjim srednjenaponskim mrežama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U većim SN mrežama te nadzemnim mrežama do 110kV</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a:effectLst/>
                        </a:rPr>
                        <a:t>U kabelskim mrežama 10...110kV</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0215" algn="l"/>
                        </a:tabLst>
                      </a:pPr>
                      <a:r>
                        <a:rPr lang="hr-HR" sz="900" dirty="0">
                          <a:effectLst/>
                        </a:rPr>
                        <a:t>U visokonaponskim mrežama &gt;110kV</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11154389"/>
                  </a:ext>
                </a:extLst>
              </a:tr>
            </a:tbl>
          </a:graphicData>
        </a:graphic>
      </p:graphicFrame>
    </p:spTree>
    <p:extLst>
      <p:ext uri="{BB962C8B-B14F-4D97-AF65-F5344CB8AC3E}">
        <p14:creationId xmlns:p14="http://schemas.microsoft.com/office/powerpoint/2010/main" val="246252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37C0-89A1-4DD4-9CE8-1CB551867078}"/>
              </a:ext>
            </a:extLst>
          </p:cNvPr>
          <p:cNvSpPr>
            <a:spLocks noGrp="1"/>
          </p:cNvSpPr>
          <p:nvPr>
            <p:ph type="ctrTitle"/>
          </p:nvPr>
        </p:nvSpPr>
        <p:spPr>
          <a:xfrm>
            <a:off x="221942" y="247311"/>
            <a:ext cx="8700116" cy="843377"/>
          </a:xfrm>
        </p:spPr>
        <p:txBody>
          <a:bodyPr>
            <a:noAutofit/>
          </a:bodyPr>
          <a:lstStyle/>
          <a:p>
            <a:r>
              <a:rPr lang="hr-HR" sz="2400" b="1" dirty="0">
                <a:solidFill>
                  <a:schemeClr val="accent3"/>
                </a:solidFill>
                <a:effectLst/>
                <a:latin typeface="Arial" panose="020B0604020202020204" pitchFamily="34" charset="0"/>
                <a:ea typeface="Times New Roman" panose="02020603050405020304" pitchFamily="18" charset="0"/>
              </a:rPr>
              <a:t>PRORAČUN STRUJA ZEMLJOSPOJA U IZOLOVANOJ 6 kV MREŽI TERMOELEKTRANE „TUZLA“</a:t>
            </a:r>
            <a:endParaRPr lang="en-US" sz="2400" dirty="0">
              <a:solidFill>
                <a:schemeClr val="accent3"/>
              </a:solidFill>
            </a:endParaRPr>
          </a:p>
        </p:txBody>
      </p:sp>
      <p:sp>
        <p:nvSpPr>
          <p:cNvPr id="3" name="Subtitle 2">
            <a:extLst>
              <a:ext uri="{FF2B5EF4-FFF2-40B4-BE49-F238E27FC236}">
                <a16:creationId xmlns:a16="http://schemas.microsoft.com/office/drawing/2014/main" id="{1A95A0CA-7785-4C7C-A9BB-1BA3D470738A}"/>
              </a:ext>
            </a:extLst>
          </p:cNvPr>
          <p:cNvSpPr>
            <a:spLocks noGrp="1"/>
          </p:cNvSpPr>
          <p:nvPr>
            <p:ph type="subTitle" idx="1"/>
          </p:nvPr>
        </p:nvSpPr>
        <p:spPr>
          <a:xfrm>
            <a:off x="292963" y="1220679"/>
            <a:ext cx="8700115" cy="4323425"/>
          </a:xfrm>
        </p:spPr>
        <p:txBody>
          <a:bodyPr/>
          <a:lstStyle/>
          <a:p>
            <a:pPr algn="just"/>
            <a:r>
              <a:rPr lang="sr-Latn-RS" sz="1800" dirty="0">
                <a:solidFill>
                  <a:srgbClr val="FFFF00"/>
                </a:solidFill>
                <a:effectLst/>
                <a:latin typeface="Arial" panose="020B0604020202020204" pitchFamily="34" charset="0"/>
                <a:ea typeface="Times New Roman" panose="02020603050405020304" pitchFamily="18" charset="0"/>
              </a:rPr>
              <a:t>Jednopolni kratki spoj sa zemljom (zemljospoj) je spoj faznog vodiča sa zemljom u mreži s izoliranim zvjezdištima energetskih transformatora. Kod zemljospoja, dominantne veličine koje određuju iznos struje kvara su nulti kapaciteti vodova budući da se struja kvara koja protječe kroz zemlju ne može zatvoriti kroz zvjezdišta transformatora, već samo kroz nulte kapacitete vodova (kapaciteti faznih vodiča prema zemlji). Pod pretpostavkom da su nulti kapaciteti C</a:t>
            </a:r>
            <a:r>
              <a:rPr lang="sr-Latn-RS" sz="1800" baseline="-25000" dirty="0">
                <a:solidFill>
                  <a:srgbClr val="FFFF00"/>
                </a:solidFill>
                <a:effectLst/>
                <a:latin typeface="Arial" panose="020B0604020202020204" pitchFamily="34" charset="0"/>
                <a:ea typeface="Times New Roman" panose="02020603050405020304" pitchFamily="18" charset="0"/>
              </a:rPr>
              <a:t>0R</a:t>
            </a:r>
            <a:r>
              <a:rPr lang="sr-Latn-RS" sz="1800" dirty="0">
                <a:solidFill>
                  <a:srgbClr val="FFFF00"/>
                </a:solidFill>
                <a:effectLst/>
                <a:latin typeface="Arial" panose="020B0604020202020204" pitchFamily="34" charset="0"/>
                <a:ea typeface="Times New Roman" panose="02020603050405020304" pitchFamily="18" charset="0"/>
              </a:rPr>
              <a:t>, C</a:t>
            </a:r>
            <a:r>
              <a:rPr lang="sr-Latn-RS" sz="1800" baseline="-25000" dirty="0">
                <a:solidFill>
                  <a:srgbClr val="FFFF00"/>
                </a:solidFill>
                <a:effectLst/>
                <a:latin typeface="Arial" panose="020B0604020202020204" pitchFamily="34" charset="0"/>
                <a:ea typeface="Times New Roman" panose="02020603050405020304" pitchFamily="18" charset="0"/>
              </a:rPr>
              <a:t>0S</a:t>
            </a:r>
            <a:r>
              <a:rPr lang="sr-Latn-RS" sz="1800" dirty="0">
                <a:solidFill>
                  <a:srgbClr val="FFFF00"/>
                </a:solidFill>
                <a:effectLst/>
                <a:latin typeface="Arial" panose="020B0604020202020204" pitchFamily="34" charset="0"/>
                <a:ea typeface="Times New Roman" panose="02020603050405020304" pitchFamily="18" charset="0"/>
              </a:rPr>
              <a:t>, C</a:t>
            </a:r>
            <a:r>
              <a:rPr lang="sr-Latn-RS" sz="1800" baseline="-25000" dirty="0">
                <a:solidFill>
                  <a:srgbClr val="FFFF00"/>
                </a:solidFill>
                <a:effectLst/>
                <a:latin typeface="Arial" panose="020B0604020202020204" pitchFamily="34" charset="0"/>
                <a:ea typeface="Times New Roman" panose="02020603050405020304" pitchFamily="18" charset="0"/>
              </a:rPr>
              <a:t>0T</a:t>
            </a:r>
            <a:r>
              <a:rPr lang="sr-Latn-RS" sz="1800" dirty="0">
                <a:solidFill>
                  <a:srgbClr val="FFFF00"/>
                </a:solidFill>
                <a:effectLst/>
                <a:latin typeface="Arial" panose="020B0604020202020204" pitchFamily="34" charset="0"/>
                <a:ea typeface="Times New Roman" panose="02020603050405020304" pitchFamily="18" charset="0"/>
              </a:rPr>
              <a:t> približno jednaki dobija se vrijednost struje zemljospoja:</a:t>
            </a:r>
          </a:p>
          <a:p>
            <a:pPr algn="l"/>
            <a:endParaRPr lang="sr-Latn-RS" sz="1800" dirty="0">
              <a:solidFill>
                <a:srgbClr val="FFFF00"/>
              </a:solidFill>
              <a:effectLst/>
              <a:latin typeface="Arial" panose="020B0604020202020204" pitchFamily="34" charset="0"/>
              <a:ea typeface="Times New Roman" panose="02020603050405020304" pitchFamily="18" charset="0"/>
            </a:endParaRPr>
          </a:p>
          <a:p>
            <a:pPr algn="just"/>
            <a:r>
              <a:rPr lang="sr-Latn-RS" sz="1800" dirty="0">
                <a:solidFill>
                  <a:srgbClr val="FFFF00"/>
                </a:solidFill>
                <a:effectLst/>
                <a:latin typeface="Arial" panose="020B0604020202020204" pitchFamily="34" charset="0"/>
                <a:ea typeface="Times New Roman" panose="02020603050405020304" pitchFamily="18" charset="0"/>
              </a:rPr>
              <a:t>Struje i naponi pri zemljospoju u fazi R  i Vektorski dijagram struja i napona u normalnom pogonu i prilikom zemljospoja u fazi R su prikazani na slikama</a:t>
            </a:r>
            <a:endParaRPr lang="en-US" dirty="0">
              <a:solidFill>
                <a:srgbClr val="FFFF00"/>
              </a:solidFill>
            </a:endParaRPr>
          </a:p>
        </p:txBody>
      </p:sp>
      <p:sp>
        <p:nvSpPr>
          <p:cNvPr id="4" name="Rectangle 2">
            <a:extLst>
              <a:ext uri="{FF2B5EF4-FFF2-40B4-BE49-F238E27FC236}">
                <a16:creationId xmlns:a16="http://schemas.microsoft.com/office/drawing/2014/main" id="{7D6095DC-DB74-4295-A727-3DFC544A0CF2}"/>
              </a:ext>
            </a:extLst>
          </p:cNvPr>
          <p:cNvSpPr>
            <a:spLocks noChangeArrowheads="1"/>
          </p:cNvSpPr>
          <p:nvPr/>
        </p:nvSpPr>
        <p:spPr bwMode="auto">
          <a:xfrm>
            <a:off x="1056443" y="1660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60" name="Picture 7">
            <a:extLst>
              <a:ext uri="{FF2B5EF4-FFF2-40B4-BE49-F238E27FC236}">
                <a16:creationId xmlns:a16="http://schemas.microsoft.com/office/drawing/2014/main" id="{A372D267-B0FF-47F6-8282-B2AD5532742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21942" y="4317092"/>
            <a:ext cx="4496433" cy="229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1B8CB5B4-5329-4F1B-8BAA-66F616ADA41F}"/>
              </a:ext>
            </a:extLst>
          </p:cNvPr>
          <p:cNvPicPr>
            <a:picLocks noChangeAspect="1"/>
          </p:cNvPicPr>
          <p:nvPr/>
        </p:nvPicPr>
        <p:blipFill>
          <a:blip r:embed="rId3"/>
          <a:stretch>
            <a:fillRect/>
          </a:stretch>
        </p:blipFill>
        <p:spPr>
          <a:xfrm>
            <a:off x="4821709" y="4317091"/>
            <a:ext cx="4171369" cy="2293597"/>
          </a:xfrm>
          <a:prstGeom prst="rect">
            <a:avLst/>
          </a:prstGeom>
        </p:spPr>
      </p:pic>
      <p:pic>
        <p:nvPicPr>
          <p:cNvPr id="9" name="Picture 8">
            <a:extLst>
              <a:ext uri="{FF2B5EF4-FFF2-40B4-BE49-F238E27FC236}">
                <a16:creationId xmlns:a16="http://schemas.microsoft.com/office/drawing/2014/main" id="{EE3ED195-66B8-418B-A250-6DC9991E9BC1}"/>
              </a:ext>
            </a:extLst>
          </p:cNvPr>
          <p:cNvPicPr>
            <a:picLocks noChangeAspect="1"/>
          </p:cNvPicPr>
          <p:nvPr/>
        </p:nvPicPr>
        <p:blipFill>
          <a:blip r:embed="rId4"/>
          <a:stretch>
            <a:fillRect/>
          </a:stretch>
        </p:blipFill>
        <p:spPr>
          <a:xfrm>
            <a:off x="475894" y="3008378"/>
            <a:ext cx="8446164" cy="420621"/>
          </a:xfrm>
          <a:prstGeom prst="rect">
            <a:avLst/>
          </a:prstGeom>
          <a:solidFill>
            <a:schemeClr val="bg2"/>
          </a:solidFill>
        </p:spPr>
      </p:pic>
    </p:spTree>
    <p:extLst>
      <p:ext uri="{BB962C8B-B14F-4D97-AF65-F5344CB8AC3E}">
        <p14:creationId xmlns:p14="http://schemas.microsoft.com/office/powerpoint/2010/main" val="249935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E95F-EE49-4E17-85AF-A58528706B66}"/>
              </a:ext>
            </a:extLst>
          </p:cNvPr>
          <p:cNvSpPr>
            <a:spLocks noGrp="1"/>
          </p:cNvSpPr>
          <p:nvPr>
            <p:ph type="ctrTitle"/>
          </p:nvPr>
        </p:nvSpPr>
        <p:spPr>
          <a:xfrm>
            <a:off x="1143000" y="273832"/>
            <a:ext cx="6858000" cy="538698"/>
          </a:xfrm>
        </p:spPr>
        <p:txBody>
          <a:bodyPr>
            <a:normAutofit fontScale="90000"/>
          </a:bodyPr>
          <a:lstStyle/>
          <a:p>
            <a:r>
              <a:rPr lang="bs-Latn-BA" sz="2400" dirty="0">
                <a:solidFill>
                  <a:schemeClr val="accent3"/>
                </a:solidFill>
              </a:rPr>
              <a:t>IZRAČUNAVANJE STRUJE ZEMLJOSPOJA U 6 KV MREŽI TE TUZLA</a:t>
            </a:r>
            <a:endParaRPr lang="en-US" sz="2400" dirty="0">
              <a:solidFill>
                <a:schemeClr val="accent3"/>
              </a:solidFill>
            </a:endParaRPr>
          </a:p>
        </p:txBody>
      </p:sp>
      <p:sp>
        <p:nvSpPr>
          <p:cNvPr id="3" name="Subtitle 2">
            <a:extLst>
              <a:ext uri="{FF2B5EF4-FFF2-40B4-BE49-F238E27FC236}">
                <a16:creationId xmlns:a16="http://schemas.microsoft.com/office/drawing/2014/main" id="{8283237C-B231-4B05-94EB-7EF06BFF9D0E}"/>
              </a:ext>
            </a:extLst>
          </p:cNvPr>
          <p:cNvSpPr>
            <a:spLocks noGrp="1"/>
          </p:cNvSpPr>
          <p:nvPr>
            <p:ph type="subTitle" idx="1"/>
          </p:nvPr>
        </p:nvSpPr>
        <p:spPr>
          <a:xfrm>
            <a:off x="346229" y="985421"/>
            <a:ext cx="8602461" cy="5598747"/>
          </a:xfrm>
        </p:spPr>
        <p:txBody>
          <a:bodyPr/>
          <a:lstStyle/>
          <a:p>
            <a:pPr marL="0" marR="0" indent="450215" algn="just">
              <a:spcBef>
                <a:spcPts val="0"/>
              </a:spcBef>
              <a:spcAft>
                <a:spcPts val="0"/>
              </a:spcAft>
              <a:tabLst>
                <a:tab pos="450215" algn="l"/>
              </a:tabLst>
            </a:pPr>
            <a:r>
              <a:rPr lang="sr-Latn-RS" sz="1800" dirty="0">
                <a:solidFill>
                  <a:srgbClr val="FFFF00"/>
                </a:solidFill>
                <a:effectLst/>
                <a:latin typeface="Arial" panose="020B0604020202020204" pitchFamily="34" charset="0"/>
                <a:ea typeface="Times New Roman" panose="02020603050405020304" pitchFamily="18" charset="0"/>
              </a:rPr>
              <a:t>Za analizu su zanimljiva sljedeća dva moguća uklopna stanja 6kV mreže TE „Tuzla“ za koja se dobija najveća i najmanja vrijednost struja zemljospoja na pojedinim postrojenjima: </a:t>
            </a:r>
            <a:endParaRPr lang="en-US" sz="1800" dirty="0">
              <a:solidFill>
                <a:srgbClr val="FFFF00"/>
              </a:solidFill>
              <a:effectLst/>
              <a:latin typeface="Times New Roman" panose="02020603050405020304" pitchFamily="18" charset="0"/>
              <a:ea typeface="Times New Roman" panose="02020603050405020304" pitchFamily="18" charset="0"/>
            </a:endParaRPr>
          </a:p>
          <a:p>
            <a:pPr marL="342900" marR="0" lvl="0" indent="-342900" algn="just">
              <a:spcBef>
                <a:spcPts val="600"/>
              </a:spcBef>
              <a:spcAft>
                <a:spcPts val="600"/>
              </a:spcAft>
              <a:buFont typeface="Arial" panose="020B0604020202020204" pitchFamily="34" charset="0"/>
              <a:buChar char="-"/>
            </a:pPr>
            <a:r>
              <a:rPr lang="sr-Latn-RS" sz="18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kada su svi blokovi u radu, a vlastita potrošnja blokova je napojena sa pripadajućih otcjepnih transformatora (TZ3, TZ4, TZ5 i TZ6) – osnovno uklopno stanje,</a:t>
            </a:r>
            <a:endParaRPr lang="en-US" sz="1800" dirty="0">
              <a:solidFill>
                <a:srgbClr val="FFFF0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Arial" panose="020B0604020202020204" pitchFamily="34" charset="0"/>
              <a:buChar char="-"/>
            </a:pPr>
            <a:r>
              <a:rPr lang="sr-Latn-RS" sz="18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Kada su svi blokovi u radu, a kompletna vlastita potrošnja svakog od blokova je napojena sa rezervnih napajanja, odnosno sa postrojenja rezervnih napajanja PR2A, PR2B, PR3A i PR3B.</a:t>
            </a:r>
            <a:endParaRPr lang="en-US" sz="1800" dirty="0">
              <a:solidFill>
                <a:srgbClr val="FFFF0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algn="just"/>
            <a:endParaRPr lang="sr-Latn-RS" sz="1800" dirty="0">
              <a:solidFill>
                <a:srgbClr val="FFFF00"/>
              </a:solidFill>
              <a:effectLst/>
              <a:latin typeface="Arial" panose="020B0604020202020204" pitchFamily="34" charset="0"/>
              <a:ea typeface="Times New Roman" panose="02020603050405020304" pitchFamily="18" charset="0"/>
            </a:endParaRPr>
          </a:p>
          <a:p>
            <a:pPr algn="just"/>
            <a:endParaRPr lang="sr-Latn-RS" sz="1800" dirty="0">
              <a:solidFill>
                <a:srgbClr val="FFFF00"/>
              </a:solidFill>
              <a:latin typeface="Arial" panose="020B0604020202020204" pitchFamily="34" charset="0"/>
              <a:ea typeface="Times New Roman" panose="02020603050405020304" pitchFamily="18" charset="0"/>
            </a:endParaRPr>
          </a:p>
          <a:p>
            <a:pPr algn="just"/>
            <a:endParaRPr lang="sr-Latn-RS" sz="1800" dirty="0">
              <a:solidFill>
                <a:srgbClr val="FFFF00"/>
              </a:solidFill>
              <a:effectLst/>
              <a:latin typeface="Arial" panose="020B0604020202020204" pitchFamily="34" charset="0"/>
              <a:ea typeface="Times New Roman" panose="02020603050405020304" pitchFamily="18" charset="0"/>
            </a:endParaRPr>
          </a:p>
          <a:p>
            <a:pPr algn="just"/>
            <a:r>
              <a:rPr lang="sr-Latn-RS" sz="1800" dirty="0">
                <a:solidFill>
                  <a:srgbClr val="FFFF00"/>
                </a:solidFill>
                <a:effectLst/>
                <a:latin typeface="Arial" panose="020B0604020202020204" pitchFamily="34" charset="0"/>
                <a:ea typeface="Times New Roman" panose="02020603050405020304" pitchFamily="18" charset="0"/>
              </a:rPr>
              <a:t>Nakon provedenog proračuna na bazi jednopolnih šema mreže i postrojenja, te sa navedenim ulaznim podacima za osnovno uklopno stanje 6kV mreže TE „Tuzla“ dobijene su vrijednosti struja zemljospoja za sva postrojenja i sve odvode. Za nazivni napon je uzet maksimalni napon koji je dozvoljen u 6 kV mreži odnosno nazivni napon uvećan za 10%.</a:t>
            </a:r>
            <a:endParaRPr lang="en-US" dirty="0">
              <a:solidFill>
                <a:srgbClr val="FFFF00"/>
              </a:solidFill>
            </a:endParaRPr>
          </a:p>
        </p:txBody>
      </p:sp>
    </p:spTree>
    <p:extLst>
      <p:ext uri="{BB962C8B-B14F-4D97-AF65-F5344CB8AC3E}">
        <p14:creationId xmlns:p14="http://schemas.microsoft.com/office/powerpoint/2010/main" val="2737327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77E4-F394-4B51-917A-230A4E442F82}"/>
              </a:ext>
            </a:extLst>
          </p:cNvPr>
          <p:cNvSpPr>
            <a:spLocks noGrp="1"/>
          </p:cNvSpPr>
          <p:nvPr>
            <p:ph type="ctrTitle"/>
          </p:nvPr>
        </p:nvSpPr>
        <p:spPr>
          <a:xfrm>
            <a:off x="1143000" y="213065"/>
            <a:ext cx="6858000" cy="861133"/>
          </a:xfrm>
        </p:spPr>
        <p:txBody>
          <a:bodyPr>
            <a:normAutofit/>
          </a:bodyPr>
          <a:lstStyle/>
          <a:p>
            <a:r>
              <a:rPr lang="bs-Latn-BA" sz="2400" dirty="0">
                <a:solidFill>
                  <a:schemeClr val="accent3"/>
                </a:solidFill>
              </a:rPr>
              <a:t>REZULTATI PRORAČUNA STRUJA ZEMLJOSPOJA 6 KV MREŽE TE TUZLA</a:t>
            </a:r>
            <a:endParaRPr lang="en-US" sz="2400" dirty="0">
              <a:solidFill>
                <a:schemeClr val="accent3"/>
              </a:solidFill>
            </a:endParaRPr>
          </a:p>
        </p:txBody>
      </p:sp>
      <p:graphicFrame>
        <p:nvGraphicFramePr>
          <p:cNvPr id="4" name="Table 3">
            <a:extLst>
              <a:ext uri="{FF2B5EF4-FFF2-40B4-BE49-F238E27FC236}">
                <a16:creationId xmlns:a16="http://schemas.microsoft.com/office/drawing/2014/main" id="{7023C375-BAFD-4A5E-8101-1880D98300D5}"/>
              </a:ext>
            </a:extLst>
          </p:cNvPr>
          <p:cNvGraphicFramePr>
            <a:graphicFrameLocks noGrp="1"/>
          </p:cNvGraphicFramePr>
          <p:nvPr>
            <p:extLst>
              <p:ext uri="{D42A27DB-BD31-4B8C-83A1-F6EECF244321}">
                <p14:modId xmlns:p14="http://schemas.microsoft.com/office/powerpoint/2010/main" val="1432353361"/>
              </p:ext>
            </p:extLst>
          </p:nvPr>
        </p:nvGraphicFramePr>
        <p:xfrm>
          <a:off x="2478702" y="1938528"/>
          <a:ext cx="4186596" cy="2634681"/>
        </p:xfrm>
        <a:graphic>
          <a:graphicData uri="http://schemas.openxmlformats.org/drawingml/2006/table">
            <a:tbl>
              <a:tblPr firstRow="1" firstCol="1" bandRow="1">
                <a:tableStyleId>{5C22544A-7EE6-4342-B048-85BDC9FD1C3A}</a:tableStyleId>
              </a:tblPr>
              <a:tblGrid>
                <a:gridCol w="1731064">
                  <a:extLst>
                    <a:ext uri="{9D8B030D-6E8A-4147-A177-3AD203B41FA5}">
                      <a16:colId xmlns:a16="http://schemas.microsoft.com/office/drawing/2014/main" val="1210017559"/>
                    </a:ext>
                  </a:extLst>
                </a:gridCol>
                <a:gridCol w="1336397">
                  <a:extLst>
                    <a:ext uri="{9D8B030D-6E8A-4147-A177-3AD203B41FA5}">
                      <a16:colId xmlns:a16="http://schemas.microsoft.com/office/drawing/2014/main" val="1910662903"/>
                    </a:ext>
                  </a:extLst>
                </a:gridCol>
                <a:gridCol w="1119135">
                  <a:extLst>
                    <a:ext uri="{9D8B030D-6E8A-4147-A177-3AD203B41FA5}">
                      <a16:colId xmlns:a16="http://schemas.microsoft.com/office/drawing/2014/main" val="1379985221"/>
                    </a:ext>
                  </a:extLst>
                </a:gridCol>
              </a:tblGrid>
              <a:tr h="213781">
                <a:tc>
                  <a:txBody>
                    <a:bodyPr/>
                    <a:lstStyle/>
                    <a:p>
                      <a:pPr marL="0" marR="0" algn="ctr">
                        <a:spcBef>
                          <a:spcPts val="0"/>
                        </a:spcBef>
                        <a:spcAft>
                          <a:spcPts val="0"/>
                        </a:spcAft>
                      </a:pPr>
                      <a:r>
                        <a:rPr lang="hr-HR" sz="900" dirty="0">
                          <a:effectLst/>
                        </a:rPr>
                        <a:t>Naziv 6 kV postrojenja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Napojna tačka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Struja Iz [A]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41823540"/>
                  </a:ext>
                </a:extLst>
              </a:tr>
              <a:tr h="283090">
                <a:tc>
                  <a:txBody>
                    <a:bodyPr/>
                    <a:lstStyle/>
                    <a:p>
                      <a:pPr marL="0" marR="0" algn="ctr">
                        <a:spcBef>
                          <a:spcPts val="0"/>
                        </a:spcBef>
                        <a:spcAft>
                          <a:spcPts val="0"/>
                        </a:spcAft>
                      </a:pPr>
                      <a:r>
                        <a:rPr lang="hr-HR" sz="900">
                          <a:effectLst/>
                        </a:rPr>
                        <a:t>P3A, P3B</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TZ3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7,3070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6622883"/>
                  </a:ext>
                </a:extLst>
              </a:tr>
              <a:tr h="213781">
                <a:tc>
                  <a:txBody>
                    <a:bodyPr/>
                    <a:lstStyle/>
                    <a:p>
                      <a:pPr marL="0" marR="0" algn="ctr">
                        <a:spcBef>
                          <a:spcPts val="0"/>
                        </a:spcBef>
                        <a:spcAft>
                          <a:spcPts val="0"/>
                        </a:spcAft>
                      </a:pPr>
                      <a:r>
                        <a:rPr lang="hr-HR" sz="900">
                          <a:effectLst/>
                        </a:rPr>
                        <a:t>P4A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TZ4 sekundar 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3,6554</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760909790"/>
                  </a:ext>
                </a:extLst>
              </a:tr>
              <a:tr h="213781">
                <a:tc>
                  <a:txBody>
                    <a:bodyPr/>
                    <a:lstStyle/>
                    <a:p>
                      <a:pPr marL="0" marR="0" algn="ctr">
                        <a:spcBef>
                          <a:spcPts val="0"/>
                        </a:spcBef>
                        <a:spcAft>
                          <a:spcPts val="0"/>
                        </a:spcAft>
                      </a:pPr>
                      <a:r>
                        <a:rPr lang="hr-HR" sz="900" dirty="0">
                          <a:effectLst/>
                        </a:rPr>
                        <a:t>P4B</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TZ4 sekundar 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3,3714</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04877539"/>
                  </a:ext>
                </a:extLst>
              </a:tr>
              <a:tr h="213781">
                <a:tc>
                  <a:txBody>
                    <a:bodyPr/>
                    <a:lstStyle/>
                    <a:p>
                      <a:pPr marL="0" marR="0" algn="ctr">
                        <a:spcBef>
                          <a:spcPts val="0"/>
                        </a:spcBef>
                        <a:spcAft>
                          <a:spcPts val="0"/>
                        </a:spcAft>
                      </a:pPr>
                      <a:r>
                        <a:rPr lang="hr-HR" sz="900">
                          <a:effectLst/>
                        </a:rPr>
                        <a:t>P5A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TZ5 sekundar 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4,6690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63667137"/>
                  </a:ext>
                </a:extLst>
              </a:tr>
              <a:tr h="213781">
                <a:tc>
                  <a:txBody>
                    <a:bodyPr/>
                    <a:lstStyle/>
                    <a:p>
                      <a:pPr marL="0" marR="0" algn="ctr">
                        <a:spcBef>
                          <a:spcPts val="0"/>
                        </a:spcBef>
                        <a:spcAft>
                          <a:spcPts val="0"/>
                        </a:spcAft>
                      </a:pPr>
                      <a:r>
                        <a:rPr lang="hr-HR" sz="900">
                          <a:effectLst/>
                        </a:rPr>
                        <a:t>P5B</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TZ5 sekundar 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4,4263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42266108"/>
                  </a:ext>
                </a:extLst>
              </a:tr>
              <a:tr h="213781">
                <a:tc>
                  <a:txBody>
                    <a:bodyPr/>
                    <a:lstStyle/>
                    <a:p>
                      <a:pPr marL="0" marR="0" algn="ctr">
                        <a:spcBef>
                          <a:spcPts val="0"/>
                        </a:spcBef>
                        <a:spcAft>
                          <a:spcPts val="0"/>
                        </a:spcAft>
                      </a:pPr>
                      <a:r>
                        <a:rPr lang="hr-HR" sz="900">
                          <a:effectLst/>
                        </a:rPr>
                        <a:t>P6A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TZ6 sekundar 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5,3906</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344016530"/>
                  </a:ext>
                </a:extLst>
              </a:tr>
              <a:tr h="213781">
                <a:tc>
                  <a:txBody>
                    <a:bodyPr/>
                    <a:lstStyle/>
                    <a:p>
                      <a:pPr marL="0" marR="0" algn="ctr">
                        <a:spcBef>
                          <a:spcPts val="0"/>
                        </a:spcBef>
                        <a:spcAft>
                          <a:spcPts val="0"/>
                        </a:spcAft>
                      </a:pPr>
                      <a:r>
                        <a:rPr lang="hr-HR" sz="900">
                          <a:effectLst/>
                        </a:rPr>
                        <a:t>P6B</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TZ6 sekundar 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5,1881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244508280"/>
                  </a:ext>
                </a:extLst>
              </a:tr>
              <a:tr h="213781">
                <a:tc>
                  <a:txBody>
                    <a:bodyPr/>
                    <a:lstStyle/>
                    <a:p>
                      <a:pPr marL="0" marR="0" algn="ctr">
                        <a:spcBef>
                          <a:spcPts val="0"/>
                        </a:spcBef>
                        <a:spcAft>
                          <a:spcPts val="0"/>
                        </a:spcAft>
                      </a:pPr>
                      <a:r>
                        <a:rPr lang="hr-HR" sz="900">
                          <a:effectLst/>
                        </a:rPr>
                        <a:t>PR1A, PR1B</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TM1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7,6711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48867725"/>
                  </a:ext>
                </a:extLst>
              </a:tr>
              <a:tr h="213781">
                <a:tc>
                  <a:txBody>
                    <a:bodyPr/>
                    <a:lstStyle/>
                    <a:p>
                      <a:pPr marL="0" marR="0" algn="ctr">
                        <a:spcBef>
                          <a:spcPts val="0"/>
                        </a:spcBef>
                        <a:spcAft>
                          <a:spcPts val="0"/>
                        </a:spcAft>
                      </a:pPr>
                      <a:r>
                        <a:rPr lang="hr-HR" sz="900">
                          <a:effectLst/>
                        </a:rPr>
                        <a:t>PR2A, P3C</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TR2 sekundar 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dirty="0">
                          <a:effectLst/>
                        </a:rPr>
                        <a:t>3,8104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185515646"/>
                  </a:ext>
                </a:extLst>
              </a:tr>
              <a:tr h="213781">
                <a:tc>
                  <a:txBody>
                    <a:bodyPr/>
                    <a:lstStyle/>
                    <a:p>
                      <a:pPr marL="0" marR="0" algn="ctr">
                        <a:spcBef>
                          <a:spcPts val="0"/>
                        </a:spcBef>
                        <a:spcAft>
                          <a:spcPts val="0"/>
                        </a:spcAft>
                      </a:pPr>
                      <a:r>
                        <a:rPr lang="hr-HR" sz="900">
                          <a:effectLst/>
                        </a:rPr>
                        <a:t>PR2B</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TR2 sekundar 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1,7289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50848485"/>
                  </a:ext>
                </a:extLst>
              </a:tr>
              <a:tr h="213781">
                <a:tc>
                  <a:txBody>
                    <a:bodyPr/>
                    <a:lstStyle/>
                    <a:p>
                      <a:pPr marL="0" marR="0" algn="ctr">
                        <a:spcBef>
                          <a:spcPts val="0"/>
                        </a:spcBef>
                        <a:spcAft>
                          <a:spcPts val="0"/>
                        </a:spcAft>
                      </a:pPr>
                      <a:r>
                        <a:rPr lang="hr-HR" sz="900">
                          <a:effectLst/>
                        </a:rPr>
                        <a:t>PR3A, PR3B, PR1C</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TR3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dirty="0">
                          <a:effectLst/>
                        </a:rPr>
                        <a:t>12,4928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315044948"/>
                  </a:ext>
                </a:extLst>
              </a:tr>
            </a:tbl>
          </a:graphicData>
        </a:graphic>
      </p:graphicFrame>
      <p:sp>
        <p:nvSpPr>
          <p:cNvPr id="5" name="Rectangle 1">
            <a:extLst>
              <a:ext uri="{FF2B5EF4-FFF2-40B4-BE49-F238E27FC236}">
                <a16:creationId xmlns:a16="http://schemas.microsoft.com/office/drawing/2014/main" id="{69E6E9A9-7333-49D9-8E5C-FC6C7D29B110}"/>
              </a:ext>
            </a:extLst>
          </p:cNvPr>
          <p:cNvSpPr>
            <a:spLocks noGrp="1" noChangeArrowheads="1"/>
          </p:cNvSpPr>
          <p:nvPr>
            <p:ph type="subTitle" idx="1"/>
          </p:nvPr>
        </p:nvSpPr>
        <p:spPr bwMode="auto">
          <a:xfrm>
            <a:off x="314382" y="1307586"/>
            <a:ext cx="79263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sr-Latn-RS" altLang="en-US" sz="1800" b="0" i="0" u="none" strike="noStrike" cap="none" normalizeH="0" baseline="0" dirty="0">
                <a:ln>
                  <a:noFill/>
                </a:ln>
                <a:solidFill>
                  <a:srgbClr val="FFFF00"/>
                </a:solidFill>
                <a:effectLst/>
                <a:latin typeface="Arial" panose="020B0604020202020204" pitchFamily="34" charset="0"/>
                <a:ea typeface="Times New Roman" panose="02020603050405020304" pitchFamily="18" charset="0"/>
                <a:cs typeface="Arial" panose="020B0604020202020204" pitchFamily="34" charset="0"/>
              </a:rPr>
              <a:t>                                   Struje zemljospoja za prvi slučaj</a:t>
            </a:r>
            <a:endParaRPr kumimoji="0" lang="en-US" altLang="en-US" sz="1800" b="0" i="0" u="none" strike="noStrike" cap="none" normalizeH="0" baseline="0" dirty="0">
              <a:ln>
                <a:noFill/>
              </a:ln>
              <a:solidFill>
                <a:srgbClr val="FFFF00"/>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01FEFD3F-176D-4C20-BAD7-934986578E68}"/>
              </a:ext>
            </a:extLst>
          </p:cNvPr>
          <p:cNvGraphicFramePr>
            <a:graphicFrameLocks noGrp="1"/>
          </p:cNvGraphicFramePr>
          <p:nvPr>
            <p:extLst>
              <p:ext uri="{D42A27DB-BD31-4B8C-83A1-F6EECF244321}">
                <p14:modId xmlns:p14="http://schemas.microsoft.com/office/powerpoint/2010/main" val="637363098"/>
              </p:ext>
            </p:extLst>
          </p:nvPr>
        </p:nvGraphicFramePr>
        <p:xfrm>
          <a:off x="1590934" y="5304195"/>
          <a:ext cx="5962132" cy="1340740"/>
        </p:xfrm>
        <a:graphic>
          <a:graphicData uri="http://schemas.openxmlformats.org/drawingml/2006/table">
            <a:tbl>
              <a:tblPr firstRow="1" firstCol="1" bandRow="1">
                <a:tableStyleId>{5C22544A-7EE6-4342-B048-85BDC9FD1C3A}</a:tableStyleId>
              </a:tblPr>
              <a:tblGrid>
                <a:gridCol w="3168520">
                  <a:extLst>
                    <a:ext uri="{9D8B030D-6E8A-4147-A177-3AD203B41FA5}">
                      <a16:colId xmlns:a16="http://schemas.microsoft.com/office/drawing/2014/main" val="760728868"/>
                    </a:ext>
                  </a:extLst>
                </a:gridCol>
                <a:gridCol w="1494883">
                  <a:extLst>
                    <a:ext uri="{9D8B030D-6E8A-4147-A177-3AD203B41FA5}">
                      <a16:colId xmlns:a16="http://schemas.microsoft.com/office/drawing/2014/main" val="124398088"/>
                    </a:ext>
                  </a:extLst>
                </a:gridCol>
                <a:gridCol w="1298729">
                  <a:extLst>
                    <a:ext uri="{9D8B030D-6E8A-4147-A177-3AD203B41FA5}">
                      <a16:colId xmlns:a16="http://schemas.microsoft.com/office/drawing/2014/main" val="3536895274"/>
                    </a:ext>
                  </a:extLst>
                </a:gridCol>
              </a:tblGrid>
              <a:tr h="268148">
                <a:tc>
                  <a:txBody>
                    <a:bodyPr/>
                    <a:lstStyle/>
                    <a:p>
                      <a:pPr marL="0" marR="0" algn="ctr">
                        <a:spcBef>
                          <a:spcPts val="0"/>
                        </a:spcBef>
                        <a:spcAft>
                          <a:spcPts val="0"/>
                        </a:spcAft>
                      </a:pPr>
                      <a:r>
                        <a:rPr lang="hr-HR" sz="900">
                          <a:effectLst/>
                        </a:rPr>
                        <a:t>Naziv 6 kV postrojenja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Napojna tačka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Struja Iz [A]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962408032"/>
                  </a:ext>
                </a:extLst>
              </a:tr>
              <a:tr h="268148">
                <a:tc>
                  <a:txBody>
                    <a:bodyPr/>
                    <a:lstStyle/>
                    <a:p>
                      <a:pPr marL="0" marR="0" algn="ctr">
                        <a:spcBef>
                          <a:spcPts val="0"/>
                        </a:spcBef>
                        <a:spcAft>
                          <a:spcPts val="0"/>
                        </a:spcAft>
                      </a:pPr>
                      <a:r>
                        <a:rPr lang="hr-HR" sz="900">
                          <a:effectLst/>
                        </a:rPr>
                        <a:t>PR2A, P3A, P4A, P3C</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dirty="0">
                          <a:effectLst/>
                        </a:rPr>
                        <a:t>TR2 sekundar 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9,0162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202193995"/>
                  </a:ext>
                </a:extLst>
              </a:tr>
              <a:tr h="268148">
                <a:tc>
                  <a:txBody>
                    <a:bodyPr/>
                    <a:lstStyle/>
                    <a:p>
                      <a:pPr marL="0" marR="0" algn="ctr">
                        <a:spcBef>
                          <a:spcPts val="0"/>
                        </a:spcBef>
                        <a:spcAft>
                          <a:spcPts val="0"/>
                        </a:spcAft>
                      </a:pPr>
                      <a:r>
                        <a:rPr lang="hr-HR" sz="900">
                          <a:effectLst/>
                        </a:rPr>
                        <a:t>PR2B, P3B, P4B</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TR2 sekundar 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6,9520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916884505"/>
                  </a:ext>
                </a:extLst>
              </a:tr>
              <a:tr h="268148">
                <a:tc>
                  <a:txBody>
                    <a:bodyPr/>
                    <a:lstStyle/>
                    <a:p>
                      <a:pPr marL="0" marR="0" algn="ctr">
                        <a:spcBef>
                          <a:spcPts val="0"/>
                        </a:spcBef>
                        <a:spcAft>
                          <a:spcPts val="0"/>
                        </a:spcAft>
                      </a:pPr>
                      <a:r>
                        <a:rPr lang="hr-HR" sz="900">
                          <a:effectLst/>
                        </a:rPr>
                        <a:t>PR3A, PR3B, P5A, P6A, P5B, P6B, PR1C</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Transformator TR3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24,1783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44793714"/>
                  </a:ext>
                </a:extLst>
              </a:tr>
              <a:tr h="268148">
                <a:tc>
                  <a:txBody>
                    <a:bodyPr/>
                    <a:lstStyle/>
                    <a:p>
                      <a:pPr marL="0" marR="0" algn="ctr">
                        <a:spcBef>
                          <a:spcPts val="0"/>
                        </a:spcBef>
                        <a:spcAft>
                          <a:spcPts val="0"/>
                        </a:spcAft>
                      </a:pPr>
                      <a:r>
                        <a:rPr lang="hr-HR" sz="900">
                          <a:effectLst/>
                        </a:rPr>
                        <a:t>PR1A, PR1B</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a:effectLst/>
                        </a:rPr>
                        <a:t>Transformator TM1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hr-HR" sz="900" dirty="0">
                          <a:effectLst/>
                        </a:rPr>
                        <a:t>7,6711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514447504"/>
                  </a:ext>
                </a:extLst>
              </a:tr>
            </a:tbl>
          </a:graphicData>
        </a:graphic>
      </p:graphicFrame>
      <p:sp>
        <p:nvSpPr>
          <p:cNvPr id="7" name="Rectangle 2">
            <a:extLst>
              <a:ext uri="{FF2B5EF4-FFF2-40B4-BE49-F238E27FC236}">
                <a16:creationId xmlns:a16="http://schemas.microsoft.com/office/drawing/2014/main" id="{95A07897-05F3-4A0F-B283-C8E7715DA126}"/>
              </a:ext>
            </a:extLst>
          </p:cNvPr>
          <p:cNvSpPr>
            <a:spLocks noChangeArrowheads="1"/>
          </p:cNvSpPr>
          <p:nvPr/>
        </p:nvSpPr>
        <p:spPr bwMode="auto">
          <a:xfrm>
            <a:off x="126867" y="4734821"/>
            <a:ext cx="85351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sr-Latn-RS" altLang="en-US" b="0" i="0" u="none" strike="noStrike" cap="none" normalizeH="0" baseline="0" dirty="0">
                <a:ln>
                  <a:noFill/>
                </a:ln>
                <a:solidFill>
                  <a:srgbClr val="FFFF00"/>
                </a:solidFill>
                <a:effectLst/>
                <a:latin typeface="Arial" panose="020B0604020202020204" pitchFamily="34" charset="0"/>
                <a:ea typeface="Times New Roman" panose="02020603050405020304" pitchFamily="18" charset="0"/>
                <a:cs typeface="Arial" panose="020B0604020202020204" pitchFamily="34" charset="0"/>
              </a:rPr>
              <a:t>     Struje zemljospoja za slučaj drugog analiziranog uklopnog stanja</a:t>
            </a:r>
            <a:endParaRPr kumimoji="0" lang="sr-Latn-RS" altLang="en-US" b="0" i="0" u="none" strike="noStrike" cap="none" normalizeH="0" baseline="0" dirty="0">
              <a:ln>
                <a:noFill/>
              </a:ln>
              <a:solidFill>
                <a:srgbClr val="FFFF00"/>
              </a:solidFill>
              <a:effectLst/>
              <a:latin typeface="Arial" panose="020B0604020202020204" pitchFamily="34" charset="0"/>
            </a:endParaRPr>
          </a:p>
        </p:txBody>
      </p:sp>
    </p:spTree>
    <p:extLst>
      <p:ext uri="{BB962C8B-B14F-4D97-AF65-F5344CB8AC3E}">
        <p14:creationId xmlns:p14="http://schemas.microsoft.com/office/powerpoint/2010/main" val="306055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8ADD-A581-42F2-A5C9-0F75376C3544}"/>
              </a:ext>
            </a:extLst>
          </p:cNvPr>
          <p:cNvSpPr>
            <a:spLocks noGrp="1"/>
          </p:cNvSpPr>
          <p:nvPr>
            <p:ph type="ctrTitle"/>
          </p:nvPr>
        </p:nvSpPr>
        <p:spPr>
          <a:xfrm>
            <a:off x="461639" y="309342"/>
            <a:ext cx="8407153" cy="852221"/>
          </a:xfrm>
        </p:spPr>
        <p:txBody>
          <a:bodyPr>
            <a:noAutofit/>
          </a:bodyPr>
          <a:lstStyle/>
          <a:p>
            <a:r>
              <a:rPr lang="hr-HR" sz="2400" b="1" dirty="0">
                <a:solidFill>
                  <a:schemeClr val="accent3"/>
                </a:solidFill>
                <a:effectLst/>
                <a:latin typeface="Arial" panose="020B0604020202020204" pitchFamily="34" charset="0"/>
                <a:ea typeface="Times New Roman" panose="02020603050405020304" pitchFamily="18" charset="0"/>
              </a:rPr>
              <a:t>ANALIZA DOBIJENIH REZULTATA PRORAČUNA STRUJA ZEMLJOSPOJA U 6 kV MREŽI TE “TUZLA“</a:t>
            </a:r>
            <a:endParaRPr lang="en-US" sz="2400" dirty="0">
              <a:solidFill>
                <a:schemeClr val="accent3"/>
              </a:solidFill>
            </a:endParaRPr>
          </a:p>
        </p:txBody>
      </p:sp>
      <p:sp>
        <p:nvSpPr>
          <p:cNvPr id="3" name="Subtitle 2">
            <a:extLst>
              <a:ext uri="{FF2B5EF4-FFF2-40B4-BE49-F238E27FC236}">
                <a16:creationId xmlns:a16="http://schemas.microsoft.com/office/drawing/2014/main" id="{4FBC146F-422E-4D7E-BBFE-CE76F549A358}"/>
              </a:ext>
            </a:extLst>
          </p:cNvPr>
          <p:cNvSpPr>
            <a:spLocks noGrp="1"/>
          </p:cNvSpPr>
          <p:nvPr>
            <p:ph type="subTitle" idx="1"/>
          </p:nvPr>
        </p:nvSpPr>
        <p:spPr>
          <a:xfrm>
            <a:off x="337351" y="1269507"/>
            <a:ext cx="8531441" cy="5279151"/>
          </a:xfrm>
        </p:spPr>
        <p:txBody>
          <a:bodyPr>
            <a:normAutofit/>
          </a:bodyPr>
          <a:lstStyle/>
          <a:p>
            <a:pPr algn="just"/>
            <a:r>
              <a:rPr lang="sr-Latn-RS" sz="1800" dirty="0">
                <a:solidFill>
                  <a:srgbClr val="FFFF00"/>
                </a:solidFill>
                <a:effectLst/>
                <a:latin typeface="Arial" panose="020B0604020202020204" pitchFamily="34" charset="0"/>
                <a:ea typeface="Times New Roman" panose="02020603050405020304" pitchFamily="18" charset="0"/>
              </a:rPr>
              <a:t>Najnepovoljniji slučaj kada se zbog kvara može pojaviti maksimalna struja zemljospoja u 6 kV mreži TE „Tuzla“ je uklopno stanje, da se 6 kV blokovska postrojenja P5A, P6A, P5B, P6B napajaju sa rezervnih postrojenja PR3A i PR3B. </a:t>
            </a:r>
          </a:p>
          <a:p>
            <a:pPr algn="just"/>
            <a:r>
              <a:rPr lang="sr-Latn-RS" sz="1800" dirty="0">
                <a:solidFill>
                  <a:srgbClr val="FFFF00"/>
                </a:solidFill>
                <a:effectLst/>
                <a:latin typeface="Arial" panose="020B0604020202020204" pitchFamily="34" charset="0"/>
                <a:ea typeface="Times New Roman" panose="02020603050405020304" pitchFamily="18" charset="0"/>
              </a:rPr>
              <a:t>Struje zemljospoja koje se dobiju za bilo koje uklopno stanje imaju manju vrijednost od gore obrađenih karakterističnih slučajeva. </a:t>
            </a:r>
          </a:p>
          <a:p>
            <a:pPr algn="just"/>
            <a:r>
              <a:rPr lang="sr-Latn-RS" sz="1800" dirty="0">
                <a:solidFill>
                  <a:srgbClr val="FFFF00"/>
                </a:solidFill>
                <a:effectLst/>
                <a:latin typeface="Arial" panose="020B0604020202020204" pitchFamily="34" charset="0"/>
                <a:ea typeface="Times New Roman" panose="02020603050405020304" pitchFamily="18" charset="0"/>
              </a:rPr>
              <a:t>Mjerenjem struja zemljospoja potvrđeno je da su izmjerene i izračunate vrijednosti struje zemljospoja približne, te proračunate vrijednosti mogu biti osnova za daljnje analize. </a:t>
            </a:r>
          </a:p>
          <a:p>
            <a:pPr algn="just"/>
            <a:r>
              <a:rPr lang="sr-Latn-RS" sz="1800" dirty="0">
                <a:solidFill>
                  <a:srgbClr val="FFFF00"/>
                </a:solidFill>
                <a:effectLst/>
                <a:latin typeface="Arial" panose="020B0604020202020204" pitchFamily="34" charset="0"/>
                <a:ea typeface="Times New Roman" panose="02020603050405020304" pitchFamily="18" charset="0"/>
              </a:rPr>
              <a:t>U eksploataciji je evidentirano nekoliko zemljospojeva u 6 kV mreži TE „Tuzla“, vrijednosti struja zemljospoja za direktne zemljospojeve su približno jednake izračunatim vrijednostima struje zemljospoja. </a:t>
            </a:r>
          </a:p>
          <a:p>
            <a:pPr algn="just"/>
            <a:r>
              <a:rPr lang="sr-Latn-RS" sz="1800" dirty="0">
                <a:solidFill>
                  <a:srgbClr val="FFFF00"/>
                </a:solidFill>
                <a:effectLst/>
                <a:latin typeface="Arial" panose="020B0604020202020204" pitchFamily="34" charset="0"/>
                <a:ea typeface="Times New Roman" panose="02020603050405020304" pitchFamily="18" charset="0"/>
              </a:rPr>
              <a:t>Analiza kvaliteta električne energije prije i poslije rekonstrukcija nije provođena, te je u daljnjoj eksploataciji potrebno pratiti i parametre kvaliteta električne energije.</a:t>
            </a:r>
          </a:p>
          <a:p>
            <a:pPr algn="just"/>
            <a:r>
              <a:rPr lang="sr-Latn-RS" sz="1800" dirty="0">
                <a:solidFill>
                  <a:srgbClr val="FFFF00"/>
                </a:solidFill>
                <a:effectLst/>
                <a:latin typeface="Arial" panose="020B0604020202020204" pitchFamily="34" charset="0"/>
                <a:ea typeface="Times New Roman" panose="02020603050405020304" pitchFamily="18" charset="0"/>
              </a:rPr>
              <a:t>Stanje uzemljenja u TE „Tuzla“ se redovno održava i provjerava njegova ispravnost mjerenjem otpora uzemljenja jednom godišnje za sve mjerne tačke, a svakih pet godina vrši se primarno ispitivanje uzemljivača TE „Tuzla“ uz mjerenje napona dodira i napona koraka i prema dosadašnjim rezultatima mjerenja može se konstatovati da su izmjerene vrijednosti u skladu sa važećim propisima.</a:t>
            </a:r>
            <a:endParaRPr lang="en-US" sz="1800" dirty="0">
              <a:solidFill>
                <a:srgbClr val="FFFF00"/>
              </a:solidFill>
              <a:effectLst/>
              <a:latin typeface="Times New Roman" panose="02020603050405020304" pitchFamily="18" charset="0"/>
              <a:ea typeface="Times New Roman" panose="02020603050405020304" pitchFamily="18" charset="0"/>
            </a:endParaRPr>
          </a:p>
          <a:p>
            <a:pPr algn="l"/>
            <a:endParaRPr lang="en-US" dirty="0"/>
          </a:p>
        </p:txBody>
      </p:sp>
    </p:spTree>
    <p:extLst>
      <p:ext uri="{BB962C8B-B14F-4D97-AF65-F5344CB8AC3E}">
        <p14:creationId xmlns:p14="http://schemas.microsoft.com/office/powerpoint/2010/main" val="1990978813"/>
      </p:ext>
    </p:extLst>
  </p:cSld>
  <p:clrMapOvr>
    <a:masterClrMapping/>
  </p:clrMapOvr>
</p:sld>
</file>

<file path=ppt/theme/theme1.xml><?xml version="1.0" encoding="utf-8"?>
<a:theme xmlns:a="http://schemas.openxmlformats.org/drawingml/2006/main" name="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GREglobal4_3_Ed1Aug18v2.1.potx" id="{B3074300-03B5-411B-B571-1A479F7BA1FD}" vid="{0199AF4D-BD84-46D3-8414-A7A921CD4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CIGREglobal4_3_Ed1Aug18v2</Template>
  <TotalTime>114</TotalTime>
  <Words>1510</Words>
  <Application>Microsoft Office PowerPoint</Application>
  <PresentationFormat>On-screen Show (4:3)</PresentationFormat>
  <Paragraphs>178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Courier New</vt:lpstr>
      <vt:lpstr>Franklin Gothic Book</vt:lpstr>
      <vt:lpstr>Times New Roman</vt:lpstr>
      <vt:lpstr>Thème Office</vt:lpstr>
      <vt:lpstr>ANALIZA STRUJA ZEMLJOSPOJA U 6 kV MREŽI SA IZOLOVANOM NEUTRALNOM TAČKOM U TERMOELEKTRANI „TUZLA“</vt:lpstr>
      <vt:lpstr>UVOD</vt:lpstr>
      <vt:lpstr>PREDNOSTI I NEDOSTACI MREŽE SA IZOLOVANIM ZVJEZDIŠTEM </vt:lpstr>
      <vt:lpstr>KRITERIJI ZA ODABIR NAČINA UZEMLJENJA NEUTRALNE TAČKE SN MREŽA </vt:lpstr>
      <vt:lpstr>KARAKTERISTIKE I PODRUČJA UPOTREBE RAZLIČITIH VRSTA UZEMLJENJA NEUTRALNE TAČKE </vt:lpstr>
      <vt:lpstr>PRORAČUN STRUJA ZEMLJOSPOJA U IZOLOVANOJ 6 kV MREŽI TERMOELEKTRANE „TUZLA“</vt:lpstr>
      <vt:lpstr>IZRAČUNAVANJE STRUJE ZEMLJOSPOJA U 6 KV MREŽI TE TUZLA</vt:lpstr>
      <vt:lpstr>REZULTATI PRORAČUNA STRUJA ZEMLJOSPOJA 6 KV MREŽE TE TUZLA</vt:lpstr>
      <vt:lpstr>ANALIZA DOBIJENIH REZULTATA PRORAČUNA STRUJA ZEMLJOSPOJA U 6 kV MREŽI TE “TUZLA“</vt:lpstr>
      <vt:lpstr>ZAKLJUČAK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Hakima ABDELLAOUI</dc:creator>
  <cp:lastModifiedBy>Nedzad Bjelic</cp:lastModifiedBy>
  <cp:revision>24</cp:revision>
  <dcterms:created xsi:type="dcterms:W3CDTF">2018-08-21T10:05:07Z</dcterms:created>
  <dcterms:modified xsi:type="dcterms:W3CDTF">2021-09-28T04:55:45Z</dcterms:modified>
</cp:coreProperties>
</file>